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7" r:id="rId3"/>
    <p:sldId id="269" r:id="rId4"/>
    <p:sldId id="271" r:id="rId5"/>
    <p:sldId id="272" r:id="rId6"/>
    <p:sldId id="273" r:id="rId7"/>
    <p:sldId id="260" r:id="rId8"/>
    <p:sldId id="275" r:id="rId9"/>
    <p:sldId id="268" r:id="rId10"/>
    <p:sldId id="277" r:id="rId11"/>
    <p:sldId id="276" r:id="rId12"/>
    <p:sldId id="278" r:id="rId13"/>
    <p:sldId id="279" r:id="rId14"/>
    <p:sldId id="280" r:id="rId15"/>
    <p:sldId id="281" r:id="rId16"/>
    <p:sldId id="26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85249" autoAdjust="0"/>
  </p:normalViewPr>
  <p:slideViewPr>
    <p:cSldViewPr>
      <p:cViewPr varScale="1">
        <p:scale>
          <a:sx n="87" d="100"/>
          <a:sy n="87" d="100"/>
        </p:scale>
        <p:origin x="10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1819F22-49A9-4C6A-A379-5980138C0826}" type="datetimeFigureOut">
              <a:rPr lang="en-US" smtClean="0"/>
              <a:t>3/19/2020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F3535F8-95E5-40C8-ACF1-CA2ECAF2917C}" type="slidenum">
              <a:rPr lang="en-US" smtClean="0"/>
              <a:t>‹#›</a:t>
            </a:fld>
            <a:endParaRPr lang="en-US"/>
          </a:p>
        </p:txBody>
      </p:sp>
    </p:spTree>
    <p:extLst>
      <p:ext uri="{BB962C8B-B14F-4D97-AF65-F5344CB8AC3E}">
        <p14:creationId xmlns:p14="http://schemas.microsoft.com/office/powerpoint/2010/main" val="1259273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2C3722B-CFD9-471D-8DA5-82552E0C62DF}" type="datetimeFigureOut">
              <a:rPr lang="en-US" smtClean="0"/>
              <a:t>3/19/2020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C44FF7E-1B18-45B7-BBAA-27CB204E35E8}" type="slidenum">
              <a:rPr lang="en-US" smtClean="0"/>
              <a:t>‹#›</a:t>
            </a:fld>
            <a:endParaRPr lang="en-US"/>
          </a:p>
        </p:txBody>
      </p:sp>
    </p:spTree>
    <p:extLst>
      <p:ext uri="{BB962C8B-B14F-4D97-AF65-F5344CB8AC3E}">
        <p14:creationId xmlns:p14="http://schemas.microsoft.com/office/powerpoint/2010/main" val="418692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affected area is colored in red, blue and green. It runs from </a:t>
            </a:r>
            <a:r>
              <a:rPr lang="en-US" dirty="0" err="1" smtClean="0"/>
              <a:t>Rexhame</a:t>
            </a:r>
            <a:r>
              <a:rPr lang="en-US" dirty="0" smtClean="0"/>
              <a:t> Beach south to the Duxbury Town line and from Station 8</a:t>
            </a:r>
            <a:r>
              <a:rPr lang="en-US" baseline="0" dirty="0" smtClean="0"/>
              <a:t> in the downtown east along Route 139 to the ocean and along the Green Harbor River from the Duxbury Town line to the ocean. </a:t>
            </a:r>
            <a:r>
              <a:rPr lang="en-US" dirty="0" smtClean="0"/>
              <a:t> </a:t>
            </a:r>
            <a:endParaRPr lang="en-US" dirty="0"/>
          </a:p>
        </p:txBody>
      </p:sp>
      <p:sp>
        <p:nvSpPr>
          <p:cNvPr id="4" name="Slide Number Placeholder 3"/>
          <p:cNvSpPr>
            <a:spLocks noGrp="1"/>
          </p:cNvSpPr>
          <p:nvPr>
            <p:ph type="sldNum" sz="quarter" idx="10"/>
          </p:nvPr>
        </p:nvSpPr>
        <p:spPr/>
        <p:txBody>
          <a:bodyPr/>
          <a:lstStyle/>
          <a:p>
            <a:fld id="{DC44FF7E-1B18-45B7-BBAA-27CB204E35E8}" type="slidenum">
              <a:rPr lang="en-US" smtClean="0"/>
              <a:t>1</a:t>
            </a:fld>
            <a:endParaRPr lang="en-US"/>
          </a:p>
        </p:txBody>
      </p:sp>
    </p:spTree>
    <p:extLst>
      <p:ext uri="{BB962C8B-B14F-4D97-AF65-F5344CB8AC3E}">
        <p14:creationId xmlns:p14="http://schemas.microsoft.com/office/powerpoint/2010/main" val="25144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LOMR is one way of modifying a Flood Insurance</a:t>
            </a:r>
            <a:r>
              <a:rPr lang="en-US" baseline="0" dirty="0" smtClean="0"/>
              <a:t> Rate Map.  This LOMR changes both the Base Flood Elevation (decreasing for many homes and increasing for some homes) and changing the Special Flood  Hazard Area (many homes coming out of the Floodplain and some homes coming into the Floodplain).  A LOMR does not require a Town Meeting vote. </a:t>
            </a:r>
            <a:endParaRPr lang="en-US" dirty="0"/>
          </a:p>
        </p:txBody>
      </p:sp>
      <p:sp>
        <p:nvSpPr>
          <p:cNvPr id="4" name="Slide Number Placeholder 3"/>
          <p:cNvSpPr>
            <a:spLocks noGrp="1"/>
          </p:cNvSpPr>
          <p:nvPr>
            <p:ph type="sldNum" sz="quarter" idx="10"/>
          </p:nvPr>
        </p:nvSpPr>
        <p:spPr/>
        <p:txBody>
          <a:bodyPr/>
          <a:lstStyle/>
          <a:p>
            <a:fld id="{DC44FF7E-1B18-45B7-BBAA-27CB204E35E8}" type="slidenum">
              <a:rPr lang="en-US" smtClean="0"/>
              <a:t>2</a:t>
            </a:fld>
            <a:endParaRPr lang="en-US"/>
          </a:p>
        </p:txBody>
      </p:sp>
    </p:spTree>
    <p:extLst>
      <p:ext uri="{BB962C8B-B14F-4D97-AF65-F5344CB8AC3E}">
        <p14:creationId xmlns:p14="http://schemas.microsoft.com/office/powerpoint/2010/main" val="306846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lighter Teal color shows the area coming out of the flood zone. </a:t>
            </a:r>
            <a:endParaRPr lang="en-US" dirty="0"/>
          </a:p>
        </p:txBody>
      </p:sp>
      <p:sp>
        <p:nvSpPr>
          <p:cNvPr id="4" name="Slide Number Placeholder 3"/>
          <p:cNvSpPr>
            <a:spLocks noGrp="1"/>
          </p:cNvSpPr>
          <p:nvPr>
            <p:ph type="sldNum" sz="quarter" idx="10"/>
          </p:nvPr>
        </p:nvSpPr>
        <p:spPr/>
        <p:txBody>
          <a:bodyPr/>
          <a:lstStyle/>
          <a:p>
            <a:fld id="{DC44FF7E-1B18-45B7-BBAA-27CB204E35E8}" type="slidenum">
              <a:rPr lang="en-US" smtClean="0"/>
              <a:t>6</a:t>
            </a:fld>
            <a:endParaRPr lang="en-US"/>
          </a:p>
        </p:txBody>
      </p:sp>
    </p:spTree>
    <p:extLst>
      <p:ext uri="{BB962C8B-B14F-4D97-AF65-F5344CB8AC3E}">
        <p14:creationId xmlns:p14="http://schemas.microsoft.com/office/powerpoint/2010/main" val="288636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notice a part of the Road to Responsibility building is still in the Flood</a:t>
            </a:r>
            <a:r>
              <a:rPr lang="en-US" baseline="0" dirty="0" smtClean="0"/>
              <a:t> Plain.  In this case (based on grade around the building) they may want to look into a LOMA to see if the building could come out completely.  </a:t>
            </a:r>
            <a:endParaRPr lang="en-US" dirty="0"/>
          </a:p>
        </p:txBody>
      </p:sp>
      <p:sp>
        <p:nvSpPr>
          <p:cNvPr id="4" name="Slide Number Placeholder 3"/>
          <p:cNvSpPr>
            <a:spLocks noGrp="1"/>
          </p:cNvSpPr>
          <p:nvPr>
            <p:ph type="sldNum" sz="quarter" idx="10"/>
          </p:nvPr>
        </p:nvSpPr>
        <p:spPr/>
        <p:txBody>
          <a:bodyPr/>
          <a:lstStyle/>
          <a:p>
            <a:fld id="{DC44FF7E-1B18-45B7-BBAA-27CB204E35E8}" type="slidenum">
              <a:rPr lang="en-US" smtClean="0"/>
              <a:t>7</a:t>
            </a:fld>
            <a:endParaRPr lang="en-US"/>
          </a:p>
        </p:txBody>
      </p:sp>
    </p:spTree>
    <p:extLst>
      <p:ext uri="{BB962C8B-B14F-4D97-AF65-F5344CB8AC3E}">
        <p14:creationId xmlns:p14="http://schemas.microsoft.com/office/powerpoint/2010/main" val="267784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a:t>
            </a:r>
            <a:r>
              <a:rPr lang="en-US" baseline="0" dirty="0" smtClean="0"/>
              <a:t> shown in light purple/blue shown on the map presently as AO NA is a AO 3 zone.  Jim and Joe will provide more information about the AO 3 zone and newly mapped rates for insurance.</a:t>
            </a:r>
            <a:endParaRPr lang="en-US" dirty="0"/>
          </a:p>
        </p:txBody>
      </p:sp>
      <p:sp>
        <p:nvSpPr>
          <p:cNvPr id="4" name="Slide Number Placeholder 3"/>
          <p:cNvSpPr>
            <a:spLocks noGrp="1"/>
          </p:cNvSpPr>
          <p:nvPr>
            <p:ph type="sldNum" sz="quarter" idx="10"/>
          </p:nvPr>
        </p:nvSpPr>
        <p:spPr/>
        <p:txBody>
          <a:bodyPr/>
          <a:lstStyle/>
          <a:p>
            <a:fld id="{DC44FF7E-1B18-45B7-BBAA-27CB204E35E8}" type="slidenum">
              <a:rPr lang="en-US" smtClean="0"/>
              <a:t>8</a:t>
            </a:fld>
            <a:endParaRPr lang="en-US"/>
          </a:p>
        </p:txBody>
      </p:sp>
    </p:spTree>
    <p:extLst>
      <p:ext uri="{BB962C8B-B14F-4D97-AF65-F5344CB8AC3E}">
        <p14:creationId xmlns:p14="http://schemas.microsoft.com/office/powerpoint/2010/main" val="407203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490B4A-F14F-4E9E-8C84-CF70C34068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C70E-42D7-4378-8B7F-58A3AC2D55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90B4A-F14F-4E9E-8C84-CF70C34068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C70E-42D7-4378-8B7F-58A3AC2D55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0490B4A-F14F-4E9E-8C84-CF70C34068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C70E-42D7-4378-8B7F-58A3AC2D5543}"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90B4A-F14F-4E9E-8C84-CF70C34068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C70E-42D7-4378-8B7F-58A3AC2D5543}"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90B4A-F14F-4E9E-8C84-CF70C340684C}"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C70E-42D7-4378-8B7F-58A3AC2D55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0490B4A-F14F-4E9E-8C84-CF70C340684C}"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1C70E-42D7-4378-8B7F-58A3AC2D5543}"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490B4A-F14F-4E9E-8C84-CF70C340684C}"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1C70E-42D7-4378-8B7F-58A3AC2D55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90B4A-F14F-4E9E-8C84-CF70C340684C}"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1C70E-42D7-4378-8B7F-58A3AC2D55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0490B4A-F14F-4E9E-8C84-CF70C340684C}"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1C70E-42D7-4378-8B7F-58A3AC2D55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0490B4A-F14F-4E9E-8C84-CF70C340684C}"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1C70E-42D7-4378-8B7F-58A3AC2D5543}"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90B4A-F14F-4E9E-8C84-CF70C340684C}"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1C70E-42D7-4378-8B7F-58A3AC2D5543}"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0490B4A-F14F-4E9E-8C84-CF70C340684C}" type="datetimeFigureOut">
              <a:rPr lang="en-US" smtClean="0"/>
              <a:t>3/19/2020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9D1C70E-42D7-4378-8B7F-58A3AC2D5543}"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ema.gov/media-library-data/1490118979672-c9c3172e0cd7437cb033da371cf1751e/LOMA-LOMRF_Fact_Shee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6056"/>
            <a:ext cx="7772400" cy="1295400"/>
          </a:xfrm>
        </p:spPr>
        <p:txBody>
          <a:bodyPr>
            <a:normAutofit fontScale="90000"/>
          </a:bodyPr>
          <a:lstStyle/>
          <a:p>
            <a:r>
              <a:rPr lang="en-US" dirty="0" smtClean="0"/>
              <a:t>Marshfield Letter of Map Revision (LOMR)</a:t>
            </a:r>
            <a:endParaRPr lang="en-US" dirty="0"/>
          </a:p>
        </p:txBody>
      </p:sp>
      <p:pic>
        <p:nvPicPr>
          <p:cNvPr id="5" name="Picture 4" descr="Banner"/>
          <p:cNvPicPr/>
          <p:nvPr/>
        </p:nvPicPr>
        <p:blipFill>
          <a:blip r:embed="rId3"/>
          <a:srcRect/>
          <a:stretch>
            <a:fillRect/>
          </a:stretch>
        </p:blipFill>
        <p:spPr bwMode="auto">
          <a:xfrm>
            <a:off x="1143000" y="228600"/>
            <a:ext cx="6858000" cy="916305"/>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552" y="2425596"/>
            <a:ext cx="5202896" cy="4432404"/>
          </a:xfrm>
          <a:prstGeom prst="rect">
            <a:avLst/>
          </a:prstGeom>
        </p:spPr>
      </p:pic>
    </p:spTree>
    <p:extLst>
      <p:ext uri="{BB962C8B-B14F-4D97-AF65-F5344CB8AC3E}">
        <p14:creationId xmlns:p14="http://schemas.microsoft.com/office/powerpoint/2010/main" val="401089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514600"/>
            <a:ext cx="6828367" cy="3962400"/>
          </a:xfrm>
        </p:spPr>
        <p:txBody>
          <a:bodyPr>
            <a:normAutofit lnSpcReduction="10000"/>
          </a:bodyPr>
          <a:lstStyle/>
          <a:p>
            <a:pPr marL="0" indent="0">
              <a:spcBef>
                <a:spcPts val="0"/>
              </a:spcBef>
              <a:buNone/>
            </a:pPr>
            <a:r>
              <a:rPr lang="en-US" dirty="0" smtClean="0"/>
              <a:t>FEMA has not yet replied to the request.</a:t>
            </a:r>
          </a:p>
          <a:p>
            <a:pPr marL="0" indent="0">
              <a:spcBef>
                <a:spcPts val="0"/>
              </a:spcBef>
              <a:buNone/>
            </a:pPr>
            <a:endParaRPr lang="en-US" dirty="0"/>
          </a:p>
          <a:p>
            <a:pPr marL="0" indent="0">
              <a:spcBef>
                <a:spcPts val="0"/>
              </a:spcBef>
              <a:buNone/>
            </a:pPr>
            <a:r>
              <a:rPr lang="en-US" dirty="0" smtClean="0"/>
              <a:t>If we use the issue date (</a:t>
            </a:r>
            <a:r>
              <a:rPr lang="en-US" dirty="0" smtClean="0">
                <a:solidFill>
                  <a:schemeClr val="accent1">
                    <a:lumMod val="50000"/>
                  </a:schemeClr>
                </a:solidFill>
              </a:rPr>
              <a:t>2/24/20) the 90 day appeal period would end on  May 26, 2020.</a:t>
            </a:r>
          </a:p>
          <a:p>
            <a:pPr marL="0" indent="0">
              <a:spcBef>
                <a:spcPts val="0"/>
              </a:spcBef>
              <a:buNone/>
            </a:pPr>
            <a:endParaRPr lang="en-US" dirty="0" smtClean="0">
              <a:solidFill>
                <a:schemeClr val="accent1">
                  <a:lumMod val="50000"/>
                </a:schemeClr>
              </a:solidFill>
            </a:endParaRPr>
          </a:p>
          <a:p>
            <a:pPr marL="0" indent="0">
              <a:spcBef>
                <a:spcPts val="0"/>
              </a:spcBef>
              <a:buNone/>
            </a:pPr>
            <a:r>
              <a:rPr lang="en-US" dirty="0" smtClean="0">
                <a:solidFill>
                  <a:schemeClr val="accent1">
                    <a:lumMod val="50000"/>
                  </a:schemeClr>
                </a:solidFill>
              </a:rPr>
              <a:t>If we use the second notice in the Newspaper date of (3/5/20) the 90 day appeal period would end on June 5, 2020.</a:t>
            </a:r>
          </a:p>
          <a:p>
            <a:pPr marL="0" indent="0">
              <a:spcBef>
                <a:spcPts val="0"/>
              </a:spcBef>
              <a:buNone/>
            </a:pPr>
            <a:endParaRPr lang="en-US" dirty="0" smtClean="0">
              <a:solidFill>
                <a:schemeClr val="accent1">
                  <a:lumMod val="50000"/>
                </a:schemeClr>
              </a:solidFill>
            </a:endParaRPr>
          </a:p>
          <a:p>
            <a:pPr marL="0" indent="0">
              <a:spcBef>
                <a:spcPts val="0"/>
              </a:spcBef>
              <a:buNone/>
            </a:pPr>
            <a:r>
              <a:rPr lang="en-US" dirty="0" smtClean="0">
                <a:solidFill>
                  <a:schemeClr val="accent1">
                    <a:lumMod val="50000"/>
                  </a:schemeClr>
                </a:solidFill>
              </a:rPr>
              <a:t>If you want to appeal this LOMR to be safe use the May 26</a:t>
            </a:r>
            <a:r>
              <a:rPr lang="en-US" baseline="30000" dirty="0" smtClean="0">
                <a:solidFill>
                  <a:schemeClr val="accent1">
                    <a:lumMod val="50000"/>
                  </a:schemeClr>
                </a:solidFill>
              </a:rPr>
              <a:t>th</a:t>
            </a:r>
            <a:r>
              <a:rPr lang="en-US" dirty="0" smtClean="0">
                <a:solidFill>
                  <a:schemeClr val="accent1">
                    <a:lumMod val="50000"/>
                  </a:schemeClr>
                </a:solidFill>
              </a:rPr>
              <a:t> date.  </a:t>
            </a:r>
          </a:p>
          <a:p>
            <a:pPr marL="0" indent="0">
              <a:buNone/>
            </a:pPr>
            <a:endParaRPr lang="en-US" dirty="0">
              <a:solidFill>
                <a:schemeClr val="accent1">
                  <a:lumMod val="50000"/>
                </a:schemeClr>
              </a:solidFill>
            </a:endParaRPr>
          </a:p>
          <a:p>
            <a:pPr marL="0" indent="0">
              <a:buNone/>
            </a:pPr>
            <a:endParaRPr lang="en-US" dirty="0">
              <a:solidFill>
                <a:schemeClr val="accent1">
                  <a:lumMod val="50000"/>
                </a:schemeClr>
              </a:solidFill>
            </a:endParaRP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a:t>LOMR Time Frame</a:t>
            </a:r>
          </a:p>
        </p:txBody>
      </p:sp>
    </p:spTree>
    <p:extLst>
      <p:ext uri="{BB962C8B-B14F-4D97-AF65-F5344CB8AC3E}">
        <p14:creationId xmlns:p14="http://schemas.microsoft.com/office/powerpoint/2010/main" val="407109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590800"/>
            <a:ext cx="7408333" cy="3450696"/>
          </a:xfrm>
        </p:spPr>
        <p:txBody>
          <a:bodyPr/>
          <a:lstStyle/>
          <a:p>
            <a:pPr marL="0" indent="0">
              <a:spcBef>
                <a:spcPts val="0"/>
              </a:spcBef>
              <a:buNone/>
            </a:pPr>
            <a:r>
              <a:rPr lang="en-US" dirty="0">
                <a:solidFill>
                  <a:schemeClr val="accent1">
                    <a:lumMod val="50000"/>
                  </a:schemeClr>
                </a:solidFill>
              </a:rPr>
              <a:t>An appeal of a LOMR requires supporting scientific and/or technical data. The criteria for data submittals can be found in </a:t>
            </a:r>
            <a:r>
              <a:rPr lang="en-US" dirty="0" smtClean="0">
                <a:solidFill>
                  <a:schemeClr val="accent1">
                    <a:lumMod val="50000"/>
                  </a:schemeClr>
                </a:solidFill>
              </a:rPr>
              <a:t>Title </a:t>
            </a:r>
            <a:r>
              <a:rPr lang="en-US" dirty="0">
                <a:solidFill>
                  <a:schemeClr val="accent1">
                    <a:lumMod val="50000"/>
                  </a:schemeClr>
                </a:solidFill>
              </a:rPr>
              <a:t>44, Chapter 1, Code of Federal Regulations, Section 67.6(b).</a:t>
            </a:r>
          </a:p>
          <a:p>
            <a:pPr marL="0" indent="0">
              <a:spcBef>
                <a:spcPts val="0"/>
              </a:spcBef>
              <a:buNone/>
            </a:pPr>
            <a:endParaRPr lang="en-US" dirty="0">
              <a:solidFill>
                <a:schemeClr val="accent1">
                  <a:lumMod val="50000"/>
                </a:schemeClr>
              </a:solidFill>
            </a:endParaRPr>
          </a:p>
          <a:p>
            <a:pPr marL="0" indent="0">
              <a:spcBef>
                <a:spcPts val="0"/>
              </a:spcBef>
              <a:buNone/>
            </a:pPr>
            <a:r>
              <a:rPr lang="en-US" dirty="0">
                <a:solidFill>
                  <a:schemeClr val="accent1">
                    <a:lumMod val="50000"/>
                  </a:schemeClr>
                </a:solidFill>
              </a:rPr>
              <a:t>FEMA will review the alternative analyses and determine if the data in the appeal is superior to information supplied in the LOMR and whether any changes in the LOMR are warranted. </a:t>
            </a:r>
          </a:p>
          <a:p>
            <a:pPr marL="0" indent="0">
              <a:buNone/>
            </a:pPr>
            <a:endParaRPr lang="en-US" dirty="0"/>
          </a:p>
        </p:txBody>
      </p:sp>
      <p:sp>
        <p:nvSpPr>
          <p:cNvPr id="3" name="Title 2"/>
          <p:cNvSpPr>
            <a:spLocks noGrp="1"/>
          </p:cNvSpPr>
          <p:nvPr>
            <p:ph type="title"/>
          </p:nvPr>
        </p:nvSpPr>
        <p:spPr/>
        <p:txBody>
          <a:bodyPr/>
          <a:lstStyle/>
          <a:p>
            <a:r>
              <a:rPr lang="en-US" dirty="0"/>
              <a:t>LOMR Time Frame</a:t>
            </a:r>
          </a:p>
        </p:txBody>
      </p:sp>
    </p:spTree>
    <p:extLst>
      <p:ext uri="{BB962C8B-B14F-4D97-AF65-F5344CB8AC3E}">
        <p14:creationId xmlns:p14="http://schemas.microsoft.com/office/powerpoint/2010/main" val="334074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Individual properties may find that filing a Letter of Map Amendment (LOMA) after the LOMR is a better way to address an issue like still being in the flood zone because a corner of the house or wall just touches the flood zone. </a:t>
            </a:r>
          </a:p>
          <a:p>
            <a:pPr marL="0" indent="0">
              <a:buNone/>
            </a:pPr>
            <a:r>
              <a:rPr lang="en-US" dirty="0" smtClean="0"/>
              <a:t>An </a:t>
            </a:r>
            <a:r>
              <a:rPr lang="en-US" dirty="0"/>
              <a:t>e</a:t>
            </a:r>
            <a:r>
              <a:rPr lang="en-US" dirty="0" smtClean="0"/>
              <a:t>levation certificates or certified plot plans are required by FEMA when filing a LOMA.  More information about the LOMA process can be found at: </a:t>
            </a:r>
          </a:p>
          <a:p>
            <a:pPr marL="0" indent="0">
              <a:buNone/>
            </a:pPr>
            <a:r>
              <a:rPr lang="en-US" dirty="0">
                <a:hlinkClick r:id="rId2"/>
              </a:rPr>
              <a:t>https://www.fema.gov/media-library-data/1490118979672-c9c3172e0cd7437cb033da371cf1751e/LOMA-LOMRF_Fact_Sheet.pdf</a:t>
            </a:r>
            <a:endParaRPr lang="en-US" dirty="0"/>
          </a:p>
        </p:txBody>
      </p:sp>
      <p:sp>
        <p:nvSpPr>
          <p:cNvPr id="3" name="Title 2"/>
          <p:cNvSpPr>
            <a:spLocks noGrp="1"/>
          </p:cNvSpPr>
          <p:nvPr>
            <p:ph type="title"/>
          </p:nvPr>
        </p:nvSpPr>
        <p:spPr/>
        <p:txBody>
          <a:bodyPr/>
          <a:lstStyle/>
          <a:p>
            <a:r>
              <a:rPr lang="en-US" dirty="0" smtClean="0"/>
              <a:t>LOMA </a:t>
            </a:r>
            <a:r>
              <a:rPr lang="en-US" dirty="0"/>
              <a:t>C</a:t>
            </a:r>
            <a:r>
              <a:rPr lang="en-US" dirty="0" smtClean="0"/>
              <a:t>hanges after a LOMR</a:t>
            </a:r>
            <a:endParaRPr lang="en-US" dirty="0"/>
          </a:p>
        </p:txBody>
      </p:sp>
    </p:spTree>
    <p:extLst>
      <p:ext uri="{BB962C8B-B14F-4D97-AF65-F5344CB8AC3E}">
        <p14:creationId xmlns:p14="http://schemas.microsoft.com/office/powerpoint/2010/main" val="91941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“AO” zones, shallow flooding exists without waves.</a:t>
            </a:r>
          </a:p>
          <a:p>
            <a:pPr marL="0" indent="0">
              <a:buNone/>
            </a:pPr>
            <a:endParaRPr lang="en-US" dirty="0" smtClean="0"/>
          </a:p>
          <a:p>
            <a:pPr marL="0" indent="0">
              <a:buNone/>
            </a:pPr>
            <a:r>
              <a:rPr lang="en-US" dirty="0" smtClean="0"/>
              <a:t>“A” zones, flooding with possible wave heights less than 3 feet.  </a:t>
            </a:r>
          </a:p>
          <a:p>
            <a:pPr marL="0" indent="0">
              <a:buNone/>
            </a:pPr>
            <a:endParaRPr lang="en-US" dirty="0" smtClean="0"/>
          </a:p>
          <a:p>
            <a:pPr marL="0" indent="0">
              <a:buNone/>
            </a:pPr>
            <a:r>
              <a:rPr lang="en-US" dirty="0" smtClean="0"/>
              <a:t>“V” zones, where high velocity wave action and flooding exists, wave heights 3 feet or greater.</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Flood Areas include the Following:</a:t>
            </a:r>
            <a:endParaRPr lang="en-US" dirty="0"/>
          </a:p>
        </p:txBody>
      </p:sp>
    </p:spTree>
    <p:extLst>
      <p:ext uri="{BB962C8B-B14F-4D97-AF65-F5344CB8AC3E}">
        <p14:creationId xmlns:p14="http://schemas.microsoft.com/office/powerpoint/2010/main" val="420460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438400"/>
            <a:ext cx="7408333" cy="3916363"/>
          </a:xfrm>
        </p:spPr>
        <p:txBody>
          <a:bodyPr>
            <a:normAutofit fontScale="92500" lnSpcReduction="20000"/>
          </a:bodyPr>
          <a:lstStyle/>
          <a:p>
            <a:pPr marL="0" indent="0">
              <a:spcBef>
                <a:spcPts val="0"/>
              </a:spcBef>
              <a:buNone/>
            </a:pPr>
            <a:r>
              <a:rPr lang="en-US" dirty="0" smtClean="0"/>
              <a:t>The design elevation in “AO” zones shall be the elevation specified on the FIRM map plus one foot or 3 feet if no depth is specified. </a:t>
            </a:r>
          </a:p>
          <a:p>
            <a:pPr marL="0" indent="0">
              <a:spcBef>
                <a:spcPts val="0"/>
              </a:spcBef>
              <a:buNone/>
            </a:pPr>
            <a:endParaRPr lang="en-US" dirty="0" smtClean="0"/>
          </a:p>
          <a:p>
            <a:pPr marL="0" indent="0">
              <a:spcBef>
                <a:spcPts val="0"/>
              </a:spcBef>
              <a:buNone/>
            </a:pPr>
            <a:r>
              <a:rPr lang="en-US" dirty="0" smtClean="0"/>
              <a:t>The design elevation in “A” zones shall be the Base Flood Elevation (BFE) plus one foot.</a:t>
            </a:r>
          </a:p>
          <a:p>
            <a:pPr marL="0" indent="0">
              <a:spcBef>
                <a:spcPts val="0"/>
              </a:spcBef>
              <a:buNone/>
            </a:pPr>
            <a:endParaRPr lang="en-US" dirty="0" smtClean="0"/>
          </a:p>
          <a:p>
            <a:pPr marL="0" indent="0">
              <a:spcBef>
                <a:spcPts val="0"/>
              </a:spcBef>
              <a:buNone/>
            </a:pPr>
            <a:r>
              <a:rPr lang="en-US" dirty="0" smtClean="0"/>
              <a:t>The design elevation in a “V” zone shall be the BFE plus two feet. </a:t>
            </a:r>
          </a:p>
          <a:p>
            <a:pPr marL="0" indent="0">
              <a:spcBef>
                <a:spcPts val="0"/>
              </a:spcBef>
              <a:buNone/>
            </a:pPr>
            <a:endParaRPr lang="en-US" dirty="0" smtClean="0"/>
          </a:p>
          <a:p>
            <a:pPr marL="0" indent="0">
              <a:spcBef>
                <a:spcPts val="0"/>
              </a:spcBef>
              <a:buNone/>
            </a:pPr>
            <a:r>
              <a:rPr lang="en-US" dirty="0" smtClean="0"/>
              <a:t>Buildings and structures located in more than one flood hazard area and Coastal Dunes shall comply with the most restrictive provisions. </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Establishing the design flood Elevation</a:t>
            </a:r>
            <a:endParaRPr lang="en-US" dirty="0"/>
          </a:p>
        </p:txBody>
      </p:sp>
    </p:spTree>
    <p:extLst>
      <p:ext uri="{BB962C8B-B14F-4D97-AF65-F5344CB8AC3E}">
        <p14:creationId xmlns:p14="http://schemas.microsoft.com/office/powerpoint/2010/main" val="405543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62200"/>
            <a:ext cx="7408333" cy="3763963"/>
          </a:xfrm>
        </p:spPr>
        <p:txBody>
          <a:bodyPr>
            <a:normAutofit fontScale="92500"/>
          </a:bodyPr>
          <a:lstStyle/>
          <a:p>
            <a:pPr marL="0" indent="0">
              <a:buNone/>
            </a:pPr>
            <a:r>
              <a:rPr lang="en-US" dirty="0" smtClean="0"/>
              <a:t>If you are either coming out of the Special Flood Hazard Area (SFHA) or going down in your </a:t>
            </a:r>
            <a:r>
              <a:rPr lang="en-US" dirty="0"/>
              <a:t>B</a:t>
            </a:r>
            <a:r>
              <a:rPr lang="en-US" dirty="0" smtClean="0"/>
              <a:t>ase </a:t>
            </a:r>
            <a:r>
              <a:rPr lang="en-US" dirty="0"/>
              <a:t>F</a:t>
            </a:r>
            <a:r>
              <a:rPr lang="en-US" dirty="0" smtClean="0"/>
              <a:t>lood </a:t>
            </a:r>
            <a:r>
              <a:rPr lang="en-US" dirty="0"/>
              <a:t>E</a:t>
            </a:r>
            <a:r>
              <a:rPr lang="en-US" dirty="0" smtClean="0"/>
              <a:t>levation (BFE) you may use the new LOMR data </a:t>
            </a:r>
            <a:r>
              <a:rPr lang="en-US" b="1" u="sng" dirty="0" smtClean="0">
                <a:solidFill>
                  <a:srgbClr val="FF0000"/>
                </a:solidFill>
              </a:rPr>
              <a:t>with the understanding that the LOMR could be </a:t>
            </a:r>
            <a:r>
              <a:rPr lang="en-US" b="1" u="sng" dirty="0" smtClean="0">
                <a:solidFill>
                  <a:srgbClr val="FF0000"/>
                </a:solidFill>
              </a:rPr>
              <a:t>appealed </a:t>
            </a:r>
            <a:r>
              <a:rPr lang="en-US" b="1" u="sng" dirty="0" smtClean="0">
                <a:solidFill>
                  <a:srgbClr val="FF0000"/>
                </a:solidFill>
              </a:rPr>
              <a:t>and this appeal may delay or revert your BFE or SFHA back to the 2016 Map. </a:t>
            </a:r>
          </a:p>
          <a:p>
            <a:pPr marL="0" indent="0">
              <a:buNone/>
            </a:pPr>
            <a:endParaRPr lang="en-US" b="1" u="sng" dirty="0" smtClean="0">
              <a:solidFill>
                <a:srgbClr val="FF0000"/>
              </a:solidFill>
            </a:endParaRPr>
          </a:p>
          <a:p>
            <a:pPr marL="0" indent="0">
              <a:buNone/>
            </a:pPr>
            <a:r>
              <a:rPr lang="en-US" dirty="0" smtClean="0"/>
              <a:t>If you are coming in to the SHFA or going up in your BFE and already have your Building Permit you may proceed. If you do not have your building permit you will need to follow the new SFHA and BFE requirements.</a:t>
            </a:r>
            <a:endParaRPr lang="en-US" dirty="0"/>
          </a:p>
        </p:txBody>
      </p:sp>
      <p:sp>
        <p:nvSpPr>
          <p:cNvPr id="3" name="Title 2"/>
          <p:cNvSpPr>
            <a:spLocks noGrp="1"/>
          </p:cNvSpPr>
          <p:nvPr>
            <p:ph type="title"/>
          </p:nvPr>
        </p:nvSpPr>
        <p:spPr/>
        <p:txBody>
          <a:bodyPr/>
          <a:lstStyle/>
          <a:p>
            <a:r>
              <a:rPr lang="en-US" dirty="0" smtClean="0"/>
              <a:t>Building Permits</a:t>
            </a:r>
            <a:endParaRPr lang="en-US" dirty="0"/>
          </a:p>
        </p:txBody>
      </p:sp>
    </p:spTree>
    <p:extLst>
      <p:ext uri="{BB962C8B-B14F-4D97-AF65-F5344CB8AC3E}">
        <p14:creationId xmlns:p14="http://schemas.microsoft.com/office/powerpoint/2010/main" val="90029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75467"/>
            <a:ext cx="8839199" cy="3450696"/>
          </a:xfrm>
        </p:spPr>
        <p:txBody>
          <a:bodyPr/>
          <a:lstStyle/>
          <a:p>
            <a:pPr marL="0" indent="0">
              <a:buNone/>
            </a:pPr>
            <a:r>
              <a:rPr lang="en-US" dirty="0" smtClean="0"/>
              <a:t>For questions please contact:</a:t>
            </a:r>
          </a:p>
          <a:p>
            <a:pPr marL="0" indent="0">
              <a:buNone/>
            </a:pPr>
            <a:r>
              <a:rPr lang="en-US" dirty="0" smtClean="0"/>
              <a:t>Jim Folkard, </a:t>
            </a:r>
            <a:r>
              <a:rPr lang="en-US" sz="1800" dirty="0" smtClean="0"/>
              <a:t>Building Department</a:t>
            </a:r>
            <a:r>
              <a:rPr lang="en-US" dirty="0" smtClean="0"/>
              <a:t>  </a:t>
            </a:r>
            <a:r>
              <a:rPr lang="en-US" u="sng" dirty="0" smtClean="0">
                <a:solidFill>
                  <a:schemeClr val="tx2">
                    <a:lumMod val="60000"/>
                    <a:lumOff val="40000"/>
                  </a:schemeClr>
                </a:solidFill>
              </a:rPr>
              <a:t>jfolkard@townofmarshfield.org</a:t>
            </a:r>
          </a:p>
          <a:p>
            <a:pPr marL="0" indent="0">
              <a:buNone/>
            </a:pPr>
            <a:r>
              <a:rPr lang="en-US" dirty="0" smtClean="0"/>
              <a:t>Greg Guimond, </a:t>
            </a:r>
            <a:r>
              <a:rPr lang="en-US" sz="1800" dirty="0" smtClean="0"/>
              <a:t>Planning Department </a:t>
            </a:r>
            <a:r>
              <a:rPr lang="en-US" u="sng" dirty="0" smtClean="0">
                <a:solidFill>
                  <a:schemeClr val="tx2">
                    <a:lumMod val="60000"/>
                    <a:lumOff val="40000"/>
                  </a:schemeClr>
                </a:solidFill>
              </a:rPr>
              <a:t>gguimond@townofmarshfield.org</a:t>
            </a:r>
          </a:p>
          <a:p>
            <a:pPr marL="0" indent="0">
              <a:buNone/>
            </a:pPr>
            <a:r>
              <a:rPr lang="en-US" dirty="0" smtClean="0"/>
              <a:t>Nanci Porreca, </a:t>
            </a:r>
            <a:r>
              <a:rPr lang="en-US" sz="1800" dirty="0" smtClean="0"/>
              <a:t>Zoning Board </a:t>
            </a:r>
            <a:r>
              <a:rPr lang="en-US" u="sng" dirty="0" smtClean="0">
                <a:solidFill>
                  <a:schemeClr val="tx2">
                    <a:lumMod val="60000"/>
                    <a:lumOff val="40000"/>
                  </a:schemeClr>
                </a:solidFill>
              </a:rPr>
              <a:t>nporreca@townofmarshfield.org</a:t>
            </a:r>
            <a:endParaRPr lang="en-US" u="sng" dirty="0">
              <a:solidFill>
                <a:schemeClr val="tx2">
                  <a:lumMod val="60000"/>
                  <a:lumOff val="40000"/>
                </a:schemeClr>
              </a:solidFill>
            </a:endParaRPr>
          </a:p>
        </p:txBody>
      </p:sp>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07238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033" y="2514600"/>
            <a:ext cx="7408333" cy="4068763"/>
          </a:xfrm>
        </p:spPr>
        <p:txBody>
          <a:bodyPr>
            <a:normAutofit/>
          </a:bodyPr>
          <a:lstStyle/>
          <a:p>
            <a:pPr marL="0" indent="0">
              <a:buNone/>
            </a:pPr>
            <a:r>
              <a:rPr lang="en-US" dirty="0" smtClean="0"/>
              <a:t>A </a:t>
            </a:r>
            <a:r>
              <a:rPr lang="en-US" dirty="0"/>
              <a:t>Letter of Map Revision (LOMR) is the Federal Emergency Management Agency’s (FEMA's) official modification to an effective Flood Insurance Rate Map (FIRM). </a:t>
            </a:r>
            <a:endParaRPr lang="en-US" dirty="0" smtClean="0"/>
          </a:p>
          <a:p>
            <a:pPr marL="0" indent="0">
              <a:buNone/>
            </a:pPr>
            <a:r>
              <a:rPr lang="en-US" dirty="0" smtClean="0"/>
              <a:t>LOMRs </a:t>
            </a:r>
            <a:r>
              <a:rPr lang="en-US" dirty="0"/>
              <a:t>can result in a physical change to the existing regulatory floodway, the effective Base Flood Elevations (BFEs), or the Special Flood Hazard Area (SFHA).  </a:t>
            </a:r>
            <a:endParaRPr lang="en-US" dirty="0" smtClean="0"/>
          </a:p>
          <a:p>
            <a:pPr marL="0" indent="0">
              <a:buNone/>
            </a:pPr>
            <a:r>
              <a:rPr lang="en-US" dirty="0" smtClean="0"/>
              <a:t>A LOMR does not require a Town Meeting vote.</a:t>
            </a:r>
          </a:p>
          <a:p>
            <a:pPr marL="0" indent="0">
              <a:buNone/>
            </a:pPr>
            <a:endParaRPr lang="en-US" dirty="0" smtClean="0"/>
          </a:p>
          <a:p>
            <a:endParaRPr lang="en-US" dirty="0"/>
          </a:p>
        </p:txBody>
      </p:sp>
      <p:sp>
        <p:nvSpPr>
          <p:cNvPr id="2" name="Title 1"/>
          <p:cNvSpPr>
            <a:spLocks noGrp="1"/>
          </p:cNvSpPr>
          <p:nvPr>
            <p:ph type="title"/>
          </p:nvPr>
        </p:nvSpPr>
        <p:spPr>
          <a:xfrm>
            <a:off x="685800" y="914400"/>
            <a:ext cx="7924800" cy="990600"/>
          </a:xfrm>
        </p:spPr>
        <p:txBody>
          <a:bodyPr>
            <a:normAutofit fontScale="90000"/>
          </a:bodyPr>
          <a:lstStyle/>
          <a:p>
            <a:r>
              <a:rPr lang="en-US" dirty="0" smtClean="0"/>
              <a:t>What is a Letter of Map Revision (LOMR)?</a:t>
            </a:r>
            <a:br>
              <a:rPr lang="en-US" dirty="0" smtClean="0"/>
            </a:br>
            <a:endParaRPr lang="en-US" dirty="0"/>
          </a:p>
        </p:txBody>
      </p:sp>
    </p:spTree>
    <p:extLst>
      <p:ext uri="{BB962C8B-B14F-4D97-AF65-F5344CB8AC3E}">
        <p14:creationId xmlns:p14="http://schemas.microsoft.com/office/powerpoint/2010/main" val="413667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286000"/>
            <a:ext cx="7408333" cy="3450696"/>
          </a:xfrm>
        </p:spPr>
        <p:txBody>
          <a:bodyPr>
            <a:noAutofit/>
          </a:bodyPr>
          <a:lstStyle/>
          <a:p>
            <a:pPr marL="0" indent="0">
              <a:spcBef>
                <a:spcPts val="0"/>
              </a:spcBef>
              <a:buNone/>
            </a:pPr>
            <a:r>
              <a:rPr lang="en-US" dirty="0"/>
              <a:t>Because a LOMR officially revises the effective FIRM, the flood hazard updates shown are used to rate flood insurance policies and enforce flood insurance and development requirements. </a:t>
            </a:r>
          </a:p>
          <a:p>
            <a:pPr marL="0" indent="0">
              <a:spcBef>
                <a:spcPts val="0"/>
              </a:spcBef>
              <a:buNone/>
            </a:pPr>
            <a:endParaRPr lang="en-US" dirty="0" smtClean="0">
              <a:solidFill>
                <a:schemeClr val="tx1"/>
              </a:solidFill>
            </a:endParaRPr>
          </a:p>
          <a:p>
            <a:pPr marL="0" indent="0">
              <a:spcBef>
                <a:spcPts val="0"/>
              </a:spcBef>
              <a:buNone/>
            </a:pPr>
            <a:r>
              <a:rPr lang="en-US" dirty="0" smtClean="0">
                <a:solidFill>
                  <a:schemeClr val="tx2">
                    <a:lumMod val="75000"/>
                  </a:schemeClr>
                </a:solidFill>
              </a:rPr>
              <a:t>On February 27, 2020 and March 5, 2020 the Public </a:t>
            </a:r>
            <a:r>
              <a:rPr lang="en-US" dirty="0">
                <a:solidFill>
                  <a:schemeClr val="tx2">
                    <a:lumMod val="75000"/>
                  </a:schemeClr>
                </a:solidFill>
              </a:rPr>
              <a:t>Notice </a:t>
            </a:r>
            <a:r>
              <a:rPr lang="en-US" dirty="0" smtClean="0">
                <a:solidFill>
                  <a:schemeClr val="tx2">
                    <a:lumMod val="75000"/>
                  </a:schemeClr>
                </a:solidFill>
              </a:rPr>
              <a:t>for the Marshfield LOMR </a:t>
            </a:r>
            <a:r>
              <a:rPr lang="en-US" dirty="0">
                <a:solidFill>
                  <a:schemeClr val="tx2">
                    <a:lumMod val="75000"/>
                  </a:schemeClr>
                </a:solidFill>
              </a:rPr>
              <a:t>to the 2016 FEMA Flood </a:t>
            </a:r>
            <a:r>
              <a:rPr lang="en-US" dirty="0" smtClean="0">
                <a:solidFill>
                  <a:schemeClr val="tx2">
                    <a:lumMod val="75000"/>
                  </a:schemeClr>
                </a:solidFill>
              </a:rPr>
              <a:t>maps was published in </a:t>
            </a:r>
            <a:r>
              <a:rPr lang="en-US" dirty="0">
                <a:solidFill>
                  <a:schemeClr val="tx2">
                    <a:lumMod val="75000"/>
                  </a:schemeClr>
                </a:solidFill>
              </a:rPr>
              <a:t>the </a:t>
            </a:r>
            <a:r>
              <a:rPr lang="en-US" dirty="0" smtClean="0">
                <a:solidFill>
                  <a:schemeClr val="tx2">
                    <a:lumMod val="75000"/>
                  </a:schemeClr>
                </a:solidFill>
              </a:rPr>
              <a:t>Patriot Ledger.</a:t>
            </a:r>
            <a:endParaRPr lang="en-US" dirty="0">
              <a:solidFill>
                <a:schemeClr val="tx2">
                  <a:lumMod val="75000"/>
                </a:schemeClr>
              </a:solidFill>
            </a:endParaRPr>
          </a:p>
          <a:p>
            <a:pPr marL="0" indent="0">
              <a:spcBef>
                <a:spcPts val="0"/>
              </a:spcBef>
              <a:buNone/>
            </a:pPr>
            <a:endParaRPr lang="en-US" dirty="0">
              <a:solidFill>
                <a:schemeClr val="tx2">
                  <a:lumMod val="75000"/>
                </a:schemeClr>
              </a:solidFill>
            </a:endParaRPr>
          </a:p>
          <a:p>
            <a:pPr marL="0" indent="0">
              <a:spcBef>
                <a:spcPts val="0"/>
              </a:spcBef>
              <a:buNone/>
            </a:pPr>
            <a:r>
              <a:rPr lang="en-US" dirty="0">
                <a:solidFill>
                  <a:schemeClr val="tx2">
                    <a:lumMod val="75000"/>
                  </a:schemeClr>
                </a:solidFill>
              </a:rPr>
              <a:t>This LOMR is part of the Towns of </a:t>
            </a:r>
            <a:r>
              <a:rPr lang="en-US" dirty="0" smtClean="0">
                <a:solidFill>
                  <a:schemeClr val="tx2">
                    <a:lumMod val="75000"/>
                  </a:schemeClr>
                </a:solidFill>
              </a:rPr>
              <a:t>Marshfield’s </a:t>
            </a:r>
            <a:r>
              <a:rPr lang="en-US" dirty="0">
                <a:solidFill>
                  <a:schemeClr val="tx2">
                    <a:lumMod val="75000"/>
                  </a:schemeClr>
                </a:solidFill>
              </a:rPr>
              <a:t>and Duxbury’s efforts to improve the 2016 FEMA Flood Maps.</a:t>
            </a:r>
          </a:p>
          <a:p>
            <a:pPr>
              <a:spcBef>
                <a:spcPts val="0"/>
              </a:spcBef>
            </a:pPr>
            <a:endParaRPr lang="en-US" sz="2000" dirty="0">
              <a:solidFill>
                <a:schemeClr val="tx1"/>
              </a:solidFill>
            </a:endParaRPr>
          </a:p>
          <a:p>
            <a:pPr>
              <a:spcBef>
                <a:spcPts val="0"/>
              </a:spcBef>
            </a:pPr>
            <a:endParaRPr lang="en-US" sz="2000" dirty="0">
              <a:solidFill>
                <a:schemeClr val="tx1"/>
              </a:solidFill>
            </a:endParaRPr>
          </a:p>
        </p:txBody>
      </p:sp>
      <p:sp>
        <p:nvSpPr>
          <p:cNvPr id="3" name="Title 2"/>
          <p:cNvSpPr>
            <a:spLocks noGrp="1"/>
          </p:cNvSpPr>
          <p:nvPr>
            <p:ph type="title"/>
          </p:nvPr>
        </p:nvSpPr>
        <p:spPr/>
        <p:txBody>
          <a:bodyPr>
            <a:normAutofit/>
          </a:bodyPr>
          <a:lstStyle/>
          <a:p>
            <a:r>
              <a:rPr lang="en-US" dirty="0" smtClean="0"/>
              <a:t>Marshfield LOMR</a:t>
            </a:r>
            <a:endParaRPr lang="en-US" dirty="0"/>
          </a:p>
        </p:txBody>
      </p:sp>
    </p:spTree>
    <p:extLst>
      <p:ext uri="{BB962C8B-B14F-4D97-AF65-F5344CB8AC3E}">
        <p14:creationId xmlns:p14="http://schemas.microsoft.com/office/powerpoint/2010/main" val="253134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907" y="1524000"/>
            <a:ext cx="3962400" cy="5632311"/>
          </a:xfrm>
          <a:prstGeom prst="rect">
            <a:avLst/>
          </a:prstGeom>
        </p:spPr>
        <p:txBody>
          <a:bodyPr wrap="square">
            <a:spAutoFit/>
          </a:bodyPr>
          <a:lstStyle/>
          <a:p>
            <a:r>
              <a:rPr lang="en-US" sz="2400" dirty="0" smtClean="0">
                <a:solidFill>
                  <a:schemeClr val="accent1">
                    <a:lumMod val="50000"/>
                  </a:schemeClr>
                </a:solidFill>
              </a:rPr>
              <a:t>Staff has tried to identify </a:t>
            </a:r>
            <a:r>
              <a:rPr lang="en-US" sz="2400" dirty="0">
                <a:solidFill>
                  <a:schemeClr val="accent1">
                    <a:lumMod val="50000"/>
                  </a:schemeClr>
                </a:solidFill>
              </a:rPr>
              <a:t>the properties with </a:t>
            </a:r>
            <a:r>
              <a:rPr lang="en-US" sz="2400" dirty="0" smtClean="0">
                <a:solidFill>
                  <a:schemeClr val="accent1">
                    <a:lumMod val="50000"/>
                  </a:schemeClr>
                </a:solidFill>
              </a:rPr>
              <a:t>a principal building </a:t>
            </a:r>
            <a:r>
              <a:rPr lang="en-US" dirty="0" smtClean="0">
                <a:solidFill>
                  <a:schemeClr val="accent1">
                    <a:lumMod val="50000"/>
                  </a:schemeClr>
                </a:solidFill>
              </a:rPr>
              <a:t>(home or business)</a:t>
            </a:r>
            <a:r>
              <a:rPr lang="en-US" sz="2400" dirty="0" smtClean="0">
                <a:solidFill>
                  <a:schemeClr val="accent1">
                    <a:lumMod val="50000"/>
                  </a:schemeClr>
                </a:solidFill>
              </a:rPr>
              <a:t> by street </a:t>
            </a:r>
            <a:r>
              <a:rPr lang="en-US" sz="2400" dirty="0">
                <a:solidFill>
                  <a:schemeClr val="accent1">
                    <a:lumMod val="50000"/>
                  </a:schemeClr>
                </a:solidFill>
              </a:rPr>
              <a:t>address, current </a:t>
            </a:r>
            <a:r>
              <a:rPr lang="en-US" dirty="0" smtClean="0">
                <a:solidFill>
                  <a:schemeClr val="accent1">
                    <a:lumMod val="50000"/>
                  </a:schemeClr>
                </a:solidFill>
              </a:rPr>
              <a:t>(2016)</a:t>
            </a:r>
            <a:r>
              <a:rPr lang="en-US" sz="2400" dirty="0" smtClean="0">
                <a:solidFill>
                  <a:schemeClr val="accent1">
                    <a:lumMod val="50000"/>
                  </a:schemeClr>
                </a:solidFill>
              </a:rPr>
              <a:t> and </a:t>
            </a:r>
            <a:r>
              <a:rPr lang="en-US" sz="2400" dirty="0">
                <a:solidFill>
                  <a:schemeClr val="accent1">
                    <a:lumMod val="50000"/>
                  </a:schemeClr>
                </a:solidFill>
              </a:rPr>
              <a:t>revised </a:t>
            </a:r>
            <a:r>
              <a:rPr lang="en-US" sz="2400" dirty="0" smtClean="0">
                <a:solidFill>
                  <a:schemeClr val="accent1">
                    <a:lumMod val="50000"/>
                  </a:schemeClr>
                </a:solidFill>
              </a:rPr>
              <a:t>Base Flood information.</a:t>
            </a:r>
            <a:r>
              <a:rPr lang="en-US" sz="2400" dirty="0">
                <a:solidFill>
                  <a:schemeClr val="accent1">
                    <a:lumMod val="50000"/>
                  </a:schemeClr>
                </a:solidFill>
              </a:rPr>
              <a:t> </a:t>
            </a:r>
            <a:endParaRPr lang="en-US" sz="2400" dirty="0" smtClean="0">
              <a:solidFill>
                <a:schemeClr val="accent1">
                  <a:lumMod val="50000"/>
                </a:schemeClr>
              </a:solidFill>
            </a:endParaRPr>
          </a:p>
          <a:p>
            <a:endParaRPr lang="en-US" sz="2400" dirty="0">
              <a:solidFill>
                <a:schemeClr val="accent1">
                  <a:lumMod val="50000"/>
                </a:schemeClr>
              </a:solidFill>
            </a:endParaRPr>
          </a:p>
          <a:p>
            <a:r>
              <a:rPr lang="en-US" sz="2400" dirty="0" smtClean="0">
                <a:solidFill>
                  <a:schemeClr val="accent1">
                    <a:lumMod val="50000"/>
                  </a:schemeClr>
                </a:solidFill>
              </a:rPr>
              <a:t>The </a:t>
            </a:r>
            <a:r>
              <a:rPr lang="en-US" sz="2400" dirty="0">
                <a:solidFill>
                  <a:schemeClr val="accent1">
                    <a:lumMod val="50000"/>
                  </a:schemeClr>
                </a:solidFill>
              </a:rPr>
              <a:t>Town does not make the official determination.  </a:t>
            </a:r>
            <a:endParaRPr lang="en-US" sz="2400" dirty="0" smtClean="0">
              <a:solidFill>
                <a:schemeClr val="accent1">
                  <a:lumMod val="50000"/>
                </a:schemeClr>
              </a:solidFill>
            </a:endParaRPr>
          </a:p>
          <a:p>
            <a:endParaRPr lang="en-US" sz="2400" dirty="0">
              <a:solidFill>
                <a:schemeClr val="accent1">
                  <a:lumMod val="50000"/>
                </a:schemeClr>
              </a:solidFill>
            </a:endParaRPr>
          </a:p>
          <a:p>
            <a:r>
              <a:rPr lang="en-US" sz="2400" dirty="0" smtClean="0">
                <a:solidFill>
                  <a:schemeClr val="accent1">
                    <a:lumMod val="50000"/>
                  </a:schemeClr>
                </a:solidFill>
              </a:rPr>
              <a:t>Under </a:t>
            </a:r>
            <a:r>
              <a:rPr lang="en-US" sz="2400" dirty="0">
                <a:solidFill>
                  <a:schemeClr val="accent1">
                    <a:lumMod val="50000"/>
                  </a:schemeClr>
                </a:solidFill>
              </a:rPr>
              <a:t>Federal law, the bank or lending institution are the ones responsible for making the official determination. </a:t>
            </a:r>
          </a:p>
          <a:p>
            <a:endParaRPr lang="en-US" sz="2400" dirty="0"/>
          </a:p>
        </p:txBody>
      </p:sp>
      <p:sp>
        <p:nvSpPr>
          <p:cNvPr id="6" name="Title 5"/>
          <p:cNvSpPr>
            <a:spLocks noGrp="1"/>
          </p:cNvSpPr>
          <p:nvPr>
            <p:ph type="title"/>
          </p:nvPr>
        </p:nvSpPr>
        <p:spPr>
          <a:xfrm>
            <a:off x="457200" y="228600"/>
            <a:ext cx="8229600" cy="1143000"/>
          </a:xfrm>
        </p:spPr>
        <p:txBody>
          <a:bodyPr/>
          <a:lstStyle/>
          <a:p>
            <a:r>
              <a:rPr lang="en-US" dirty="0" smtClean="0"/>
              <a:t>Marshfield </a:t>
            </a:r>
            <a:r>
              <a:rPr lang="en-US" dirty="0"/>
              <a:t>LOMR Impacts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2907" y="2895600"/>
            <a:ext cx="4602408" cy="3451225"/>
          </a:xfrm>
        </p:spPr>
      </p:pic>
    </p:spTree>
    <p:extLst>
      <p:ext uri="{BB962C8B-B14F-4D97-AF65-F5344CB8AC3E}">
        <p14:creationId xmlns:p14="http://schemas.microsoft.com/office/powerpoint/2010/main" val="81670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362200"/>
            <a:ext cx="7408333" cy="3886200"/>
          </a:xfrm>
        </p:spPr>
        <p:txBody>
          <a:bodyPr>
            <a:normAutofit fontScale="85000" lnSpcReduction="20000"/>
          </a:bodyPr>
          <a:lstStyle/>
          <a:p>
            <a:pPr marL="0" indent="0">
              <a:spcBef>
                <a:spcPts val="0"/>
              </a:spcBef>
              <a:buNone/>
            </a:pPr>
            <a:r>
              <a:rPr lang="en-US" dirty="0">
                <a:solidFill>
                  <a:schemeClr val="tx2">
                    <a:lumMod val="75000"/>
                  </a:schemeClr>
                </a:solidFill>
              </a:rPr>
              <a:t>This LOMR will affect approximately </a:t>
            </a:r>
            <a:r>
              <a:rPr lang="en-US" dirty="0" smtClean="0">
                <a:solidFill>
                  <a:schemeClr val="tx2">
                    <a:lumMod val="75000"/>
                  </a:schemeClr>
                </a:solidFill>
              </a:rPr>
              <a:t>2,278 </a:t>
            </a:r>
            <a:r>
              <a:rPr lang="en-US" dirty="0">
                <a:solidFill>
                  <a:schemeClr val="tx2">
                    <a:lumMod val="75000"/>
                  </a:schemeClr>
                </a:solidFill>
              </a:rPr>
              <a:t>homes and businesses  in Marshfield (within the storm surge influence of Massachusetts Bay).  </a:t>
            </a:r>
            <a:endParaRPr lang="en-US" dirty="0" smtClean="0">
              <a:solidFill>
                <a:schemeClr val="tx2">
                  <a:lumMod val="75000"/>
                </a:schemeClr>
              </a:solidFill>
            </a:endParaRPr>
          </a:p>
          <a:p>
            <a:pPr marL="0" indent="0">
              <a:spcBef>
                <a:spcPts val="0"/>
              </a:spcBef>
              <a:buNone/>
            </a:pPr>
            <a:endParaRPr lang="en-US" dirty="0" smtClean="0">
              <a:solidFill>
                <a:schemeClr val="tx2">
                  <a:lumMod val="75000"/>
                </a:schemeClr>
              </a:solidFill>
            </a:endParaRPr>
          </a:p>
          <a:p>
            <a:pPr>
              <a:spcBef>
                <a:spcPts val="0"/>
              </a:spcBef>
            </a:pPr>
            <a:r>
              <a:rPr lang="en-US" dirty="0" smtClean="0">
                <a:solidFill>
                  <a:schemeClr val="tx2">
                    <a:lumMod val="75000"/>
                  </a:schemeClr>
                </a:solidFill>
              </a:rPr>
              <a:t>632 Buildings will come out of the Flood plain,</a:t>
            </a:r>
          </a:p>
          <a:p>
            <a:pPr>
              <a:spcBef>
                <a:spcPts val="0"/>
              </a:spcBef>
            </a:pPr>
            <a:endParaRPr lang="en-US" dirty="0" smtClean="0">
              <a:solidFill>
                <a:schemeClr val="tx2">
                  <a:lumMod val="75000"/>
                </a:schemeClr>
              </a:solidFill>
            </a:endParaRPr>
          </a:p>
          <a:p>
            <a:pPr>
              <a:spcBef>
                <a:spcPts val="0"/>
              </a:spcBef>
            </a:pPr>
            <a:r>
              <a:rPr lang="en-US" dirty="0" smtClean="0">
                <a:solidFill>
                  <a:schemeClr val="tx2">
                    <a:lumMod val="75000"/>
                  </a:schemeClr>
                </a:solidFill>
              </a:rPr>
              <a:t>1,476 Buildings will have their </a:t>
            </a:r>
            <a:r>
              <a:rPr lang="en-US" dirty="0">
                <a:solidFill>
                  <a:schemeClr val="tx2">
                    <a:lumMod val="75000"/>
                  </a:schemeClr>
                </a:solidFill>
              </a:rPr>
              <a:t>Base Flood Elevations (BFE) </a:t>
            </a:r>
            <a:r>
              <a:rPr lang="en-US" dirty="0" smtClean="0">
                <a:solidFill>
                  <a:schemeClr val="tx2">
                    <a:lumMod val="75000"/>
                  </a:schemeClr>
                </a:solidFill>
              </a:rPr>
              <a:t>reduced by 4 to 7 feet in height,</a:t>
            </a:r>
          </a:p>
          <a:p>
            <a:pPr marL="0" indent="0">
              <a:spcBef>
                <a:spcPts val="0"/>
              </a:spcBef>
              <a:buNone/>
            </a:pPr>
            <a:r>
              <a:rPr lang="en-US" dirty="0" smtClean="0">
                <a:solidFill>
                  <a:schemeClr val="tx2">
                    <a:lumMod val="75000"/>
                  </a:schemeClr>
                </a:solidFill>
              </a:rPr>
              <a:t> </a:t>
            </a:r>
          </a:p>
          <a:p>
            <a:pPr>
              <a:spcBef>
                <a:spcPts val="0"/>
              </a:spcBef>
            </a:pPr>
            <a:r>
              <a:rPr lang="en-US" dirty="0" smtClean="0">
                <a:solidFill>
                  <a:schemeClr val="tx2">
                    <a:lumMod val="75000"/>
                  </a:schemeClr>
                </a:solidFill>
              </a:rPr>
              <a:t>37 Buildings will have no change,</a:t>
            </a:r>
          </a:p>
          <a:p>
            <a:pPr>
              <a:spcBef>
                <a:spcPts val="0"/>
              </a:spcBef>
            </a:pPr>
            <a:endParaRPr lang="en-US" dirty="0" smtClean="0">
              <a:solidFill>
                <a:schemeClr val="tx2">
                  <a:lumMod val="75000"/>
                </a:schemeClr>
              </a:solidFill>
            </a:endParaRPr>
          </a:p>
          <a:p>
            <a:pPr>
              <a:spcBef>
                <a:spcPts val="0"/>
              </a:spcBef>
            </a:pPr>
            <a:r>
              <a:rPr lang="en-US" dirty="0" smtClean="0">
                <a:solidFill>
                  <a:schemeClr val="tx2">
                    <a:lumMod val="75000"/>
                  </a:schemeClr>
                </a:solidFill>
              </a:rPr>
              <a:t>106 Buildings will have </a:t>
            </a:r>
            <a:r>
              <a:rPr lang="en-US" dirty="0">
                <a:solidFill>
                  <a:schemeClr val="tx2">
                    <a:lumMod val="75000"/>
                  </a:schemeClr>
                </a:solidFill>
              </a:rPr>
              <a:t>their Base Flood Elevations (BFE</a:t>
            </a:r>
            <a:r>
              <a:rPr lang="en-US" dirty="0" smtClean="0">
                <a:solidFill>
                  <a:schemeClr val="tx2">
                    <a:lumMod val="75000"/>
                  </a:schemeClr>
                </a:solidFill>
              </a:rPr>
              <a:t>) increased by 2 to 7 feet in height,</a:t>
            </a:r>
          </a:p>
          <a:p>
            <a:pPr>
              <a:spcBef>
                <a:spcPts val="0"/>
              </a:spcBef>
            </a:pPr>
            <a:endParaRPr lang="en-US" dirty="0" smtClean="0">
              <a:solidFill>
                <a:schemeClr val="tx2">
                  <a:lumMod val="75000"/>
                </a:schemeClr>
              </a:solidFill>
            </a:endParaRPr>
          </a:p>
          <a:p>
            <a:pPr>
              <a:spcBef>
                <a:spcPts val="0"/>
              </a:spcBef>
            </a:pPr>
            <a:r>
              <a:rPr lang="en-US" dirty="0" smtClean="0">
                <a:solidFill>
                  <a:schemeClr val="tx2">
                    <a:lumMod val="75000"/>
                  </a:schemeClr>
                </a:solidFill>
              </a:rPr>
              <a:t>34 Buildings will come into the Flood plain (from X to an AO 3).</a:t>
            </a:r>
          </a:p>
          <a:p>
            <a:pPr marL="0" indent="0">
              <a:spcBef>
                <a:spcPts val="0"/>
              </a:spcBef>
              <a:buNone/>
            </a:pPr>
            <a:endParaRPr lang="en-US" dirty="0" smtClean="0">
              <a:solidFill>
                <a:schemeClr val="tx1"/>
              </a:solidFill>
            </a:endParaRPr>
          </a:p>
          <a:p>
            <a:pPr marL="0" indent="0">
              <a:spcBef>
                <a:spcPts val="0"/>
              </a:spcBef>
              <a:buNone/>
            </a:pPr>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a:t>Marshfield </a:t>
            </a:r>
            <a:r>
              <a:rPr lang="en-US" dirty="0" smtClean="0"/>
              <a:t>LOMR Impacts </a:t>
            </a:r>
            <a:endParaRPr lang="en-US" dirty="0"/>
          </a:p>
        </p:txBody>
      </p:sp>
    </p:spTree>
    <p:extLst>
      <p:ext uri="{BB962C8B-B14F-4D97-AF65-F5344CB8AC3E}">
        <p14:creationId xmlns:p14="http://schemas.microsoft.com/office/powerpoint/2010/main" val="292566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8581"/>
            <a:ext cx="8382000" cy="5155419"/>
          </a:xfrm>
          <a:prstGeom prst="rect">
            <a:avLst/>
          </a:prstGeom>
        </p:spPr>
      </p:pic>
      <p:sp>
        <p:nvSpPr>
          <p:cNvPr id="3" name="TextBox 2"/>
          <p:cNvSpPr txBox="1"/>
          <p:nvPr/>
        </p:nvSpPr>
        <p:spPr>
          <a:xfrm>
            <a:off x="685800" y="5562600"/>
            <a:ext cx="7772400" cy="1015663"/>
          </a:xfrm>
          <a:prstGeom prst="rect">
            <a:avLst/>
          </a:prstGeom>
          <a:noFill/>
        </p:spPr>
        <p:txBody>
          <a:bodyPr wrap="square" rtlCol="0">
            <a:spAutoFit/>
          </a:bodyPr>
          <a:lstStyle/>
          <a:p>
            <a:r>
              <a:rPr lang="en-US" sz="2000" dirty="0">
                <a:solidFill>
                  <a:schemeClr val="accent1">
                    <a:lumMod val="50000"/>
                  </a:schemeClr>
                </a:solidFill>
              </a:rPr>
              <a:t>The LOMR removes the invisible </a:t>
            </a:r>
            <a:r>
              <a:rPr lang="en-US" sz="2000" dirty="0" smtClean="0">
                <a:solidFill>
                  <a:schemeClr val="accent1">
                    <a:lumMod val="50000"/>
                  </a:schemeClr>
                </a:solidFill>
              </a:rPr>
              <a:t>wall along </a:t>
            </a:r>
            <a:r>
              <a:rPr lang="en-US" sz="2000" dirty="0">
                <a:solidFill>
                  <a:schemeClr val="accent1">
                    <a:lumMod val="50000"/>
                  </a:schemeClr>
                </a:solidFill>
              </a:rPr>
              <a:t>Route 139 (Ocean Street) where the north </a:t>
            </a:r>
            <a:r>
              <a:rPr lang="en-US" sz="2000" dirty="0" smtClean="0">
                <a:solidFill>
                  <a:schemeClr val="accent1">
                    <a:lumMod val="50000"/>
                  </a:schemeClr>
                </a:solidFill>
              </a:rPr>
              <a:t>side </a:t>
            </a:r>
            <a:r>
              <a:rPr lang="en-US" sz="2000" dirty="0">
                <a:solidFill>
                  <a:schemeClr val="accent1">
                    <a:lumMod val="50000"/>
                  </a:schemeClr>
                </a:solidFill>
              </a:rPr>
              <a:t>had a Base Flood Elevation (BFE) of 9 feet and the south side of the road had a BFE of 14 feet.  </a:t>
            </a:r>
          </a:p>
        </p:txBody>
      </p:sp>
    </p:spTree>
    <p:extLst>
      <p:ext uri="{BB962C8B-B14F-4D97-AF65-F5344CB8AC3E}">
        <p14:creationId xmlns:p14="http://schemas.microsoft.com/office/powerpoint/2010/main" val="364526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5791200"/>
            <a:ext cx="8080664" cy="707886"/>
          </a:xfrm>
          <a:prstGeom prst="rect">
            <a:avLst/>
          </a:prstGeom>
          <a:noFill/>
        </p:spPr>
        <p:txBody>
          <a:bodyPr wrap="square" rtlCol="0">
            <a:spAutoFit/>
          </a:bodyPr>
          <a:lstStyle/>
          <a:p>
            <a:r>
              <a:rPr lang="en-US" sz="2000" dirty="0" smtClean="0">
                <a:solidFill>
                  <a:schemeClr val="accent1">
                    <a:lumMod val="50000"/>
                  </a:schemeClr>
                </a:solidFill>
              </a:rPr>
              <a:t>The LOMR will also remove most of the buildings in the downtown area including: </a:t>
            </a:r>
            <a:r>
              <a:rPr lang="en-US" sz="2000" dirty="0" err="1" smtClean="0">
                <a:solidFill>
                  <a:schemeClr val="accent1">
                    <a:lumMod val="50000"/>
                  </a:schemeClr>
                </a:solidFill>
              </a:rPr>
              <a:t>Tumblefun</a:t>
            </a:r>
            <a:r>
              <a:rPr lang="en-US" sz="2000" dirty="0" smtClean="0">
                <a:solidFill>
                  <a:schemeClr val="accent1">
                    <a:lumMod val="50000"/>
                  </a:schemeClr>
                </a:solidFill>
              </a:rPr>
              <a:t>, Station 8, Levitate and Dairy Queen.</a:t>
            </a:r>
            <a:endParaRPr lang="en-US" sz="2000" dirty="0">
              <a:solidFill>
                <a:schemeClr val="accent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
            <a:ext cx="7958366" cy="5376678"/>
          </a:xfrm>
          <a:prstGeom prst="rect">
            <a:avLst/>
          </a:prstGeom>
        </p:spPr>
      </p:pic>
    </p:spTree>
    <p:extLst>
      <p:ext uri="{BB962C8B-B14F-4D97-AF65-F5344CB8AC3E}">
        <p14:creationId xmlns:p14="http://schemas.microsoft.com/office/powerpoint/2010/main" val="297084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5" y="109249"/>
            <a:ext cx="7524750" cy="5529551"/>
          </a:xfrm>
          <a:prstGeom prst="rect">
            <a:avLst/>
          </a:prstGeom>
        </p:spPr>
      </p:pic>
      <p:sp>
        <p:nvSpPr>
          <p:cNvPr id="3" name="TextBox 2"/>
          <p:cNvSpPr txBox="1"/>
          <p:nvPr/>
        </p:nvSpPr>
        <p:spPr>
          <a:xfrm>
            <a:off x="762000" y="5638800"/>
            <a:ext cx="7524750" cy="1323439"/>
          </a:xfrm>
          <a:prstGeom prst="rect">
            <a:avLst/>
          </a:prstGeom>
          <a:noFill/>
        </p:spPr>
        <p:txBody>
          <a:bodyPr wrap="square" rtlCol="0">
            <a:spAutoFit/>
          </a:bodyPr>
          <a:lstStyle/>
          <a:p>
            <a:r>
              <a:rPr lang="en-US" dirty="0" smtClean="0"/>
              <a:t> </a:t>
            </a:r>
            <a:r>
              <a:rPr lang="en-US" sz="2000" dirty="0" smtClean="0">
                <a:solidFill>
                  <a:schemeClr val="accent1">
                    <a:lumMod val="50000"/>
                  </a:schemeClr>
                </a:solidFill>
              </a:rPr>
              <a:t>Unfortunately, due to the higher off shore wave conditions (</a:t>
            </a:r>
            <a:r>
              <a:rPr lang="en-US" sz="2000" dirty="0">
                <a:solidFill>
                  <a:schemeClr val="accent1">
                    <a:lumMod val="50000"/>
                  </a:schemeClr>
                </a:solidFill>
              </a:rPr>
              <a:t>VE 25</a:t>
            </a:r>
            <a:r>
              <a:rPr lang="en-US" sz="2000" dirty="0" smtClean="0">
                <a:solidFill>
                  <a:schemeClr val="accent1">
                    <a:lumMod val="50000"/>
                  </a:schemeClr>
                </a:solidFill>
              </a:rPr>
              <a:t> ) in the revised modeling and overtopping in that area, the LOMR does add a group of homes in the Lowell, Massasoit and Shawmut Avenue area into a AO 3 Flood zone.</a:t>
            </a:r>
            <a:endParaRPr lang="en-US" sz="2000" dirty="0">
              <a:solidFill>
                <a:schemeClr val="accent1">
                  <a:lumMod val="50000"/>
                </a:schemeClr>
              </a:solidFill>
            </a:endParaRPr>
          </a:p>
        </p:txBody>
      </p:sp>
    </p:spTree>
    <p:extLst>
      <p:ext uri="{BB962C8B-B14F-4D97-AF65-F5344CB8AC3E}">
        <p14:creationId xmlns:p14="http://schemas.microsoft.com/office/powerpoint/2010/main" val="263685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33" y="2286000"/>
            <a:ext cx="7408333" cy="3581399"/>
          </a:xfrm>
        </p:spPr>
        <p:txBody>
          <a:bodyPr>
            <a:normAutofit lnSpcReduction="10000"/>
          </a:bodyPr>
          <a:lstStyle/>
          <a:p>
            <a:pPr marL="0" indent="0">
              <a:spcBef>
                <a:spcPts val="0"/>
              </a:spcBef>
              <a:buNone/>
            </a:pPr>
            <a:r>
              <a:rPr lang="en-US" dirty="0" smtClean="0">
                <a:solidFill>
                  <a:schemeClr val="accent1">
                    <a:lumMod val="50000"/>
                  </a:schemeClr>
                </a:solidFill>
              </a:rPr>
              <a:t>FEMA issued the </a:t>
            </a:r>
            <a:r>
              <a:rPr lang="en-US" dirty="0">
                <a:solidFill>
                  <a:schemeClr val="accent1">
                    <a:lumMod val="50000"/>
                  </a:schemeClr>
                </a:solidFill>
              </a:rPr>
              <a:t>Letter of Map Revision Determination </a:t>
            </a:r>
            <a:r>
              <a:rPr lang="en-US" dirty="0" smtClean="0">
                <a:solidFill>
                  <a:schemeClr val="accent1">
                    <a:lumMod val="50000"/>
                  </a:schemeClr>
                </a:solidFill>
              </a:rPr>
              <a:t>Document on February 24, 2020. Unless appealed this </a:t>
            </a:r>
            <a:r>
              <a:rPr lang="en-US" dirty="0">
                <a:solidFill>
                  <a:schemeClr val="accent1">
                    <a:lumMod val="50000"/>
                  </a:schemeClr>
                </a:solidFill>
              </a:rPr>
              <a:t>LOMR will become </a:t>
            </a:r>
            <a:r>
              <a:rPr lang="en-US" dirty="0" smtClean="0">
                <a:solidFill>
                  <a:schemeClr val="accent1">
                    <a:lumMod val="50000"/>
                  </a:schemeClr>
                </a:solidFill>
              </a:rPr>
              <a:t>effective on July 6, 2020.</a:t>
            </a:r>
          </a:p>
          <a:p>
            <a:pPr marL="0" indent="0">
              <a:spcBef>
                <a:spcPts val="0"/>
              </a:spcBef>
              <a:buNone/>
            </a:pPr>
            <a:endParaRPr lang="en-US" dirty="0" smtClean="0"/>
          </a:p>
          <a:p>
            <a:pPr marL="0" indent="0">
              <a:spcBef>
                <a:spcPts val="0"/>
              </a:spcBef>
              <a:buNone/>
            </a:pPr>
            <a:r>
              <a:rPr lang="en-US" dirty="0" smtClean="0"/>
              <a:t>No changes </a:t>
            </a:r>
            <a:r>
              <a:rPr lang="en-US" dirty="0"/>
              <a:t>in flood zones </a:t>
            </a:r>
            <a:r>
              <a:rPr lang="en-US" dirty="0" smtClean="0"/>
              <a:t>and/or </a:t>
            </a:r>
            <a:r>
              <a:rPr lang="en-US" dirty="0"/>
              <a:t>insurance rates are official until the LOMR effective </a:t>
            </a:r>
            <a:r>
              <a:rPr lang="en-US" dirty="0" smtClean="0"/>
              <a:t>date.</a:t>
            </a:r>
          </a:p>
          <a:p>
            <a:pPr marL="0" indent="0">
              <a:spcBef>
                <a:spcPts val="0"/>
              </a:spcBef>
              <a:buNone/>
            </a:pPr>
            <a:endParaRPr lang="en-US" dirty="0" smtClean="0"/>
          </a:p>
          <a:p>
            <a:pPr marL="0" indent="0">
              <a:spcBef>
                <a:spcPts val="0"/>
              </a:spcBef>
              <a:buNone/>
            </a:pPr>
            <a:r>
              <a:rPr lang="en-US" dirty="0" smtClean="0"/>
              <a:t>There is a 90 day appeal period to a LOMR.  A request was sent to FEMA asking for the official deadline to the 90 day appeal period. </a:t>
            </a:r>
            <a:endParaRPr lang="en-US" dirty="0"/>
          </a:p>
          <a:p>
            <a:pPr marL="0" indent="0">
              <a:spcBef>
                <a:spcPts val="0"/>
              </a:spcBef>
              <a:buNone/>
            </a:pPr>
            <a:endParaRPr lang="en-US" dirty="0">
              <a:solidFill>
                <a:schemeClr val="accent1">
                  <a:lumMod val="50000"/>
                </a:schemeClr>
              </a:solidFill>
            </a:endParaRPr>
          </a:p>
          <a:p>
            <a:pPr marL="0" indent="0">
              <a:buNone/>
            </a:pPr>
            <a:endParaRPr lang="en-US" dirty="0"/>
          </a:p>
        </p:txBody>
      </p:sp>
      <p:sp>
        <p:nvSpPr>
          <p:cNvPr id="2" name="Title 1"/>
          <p:cNvSpPr>
            <a:spLocks noGrp="1"/>
          </p:cNvSpPr>
          <p:nvPr>
            <p:ph type="title"/>
          </p:nvPr>
        </p:nvSpPr>
        <p:spPr/>
        <p:txBody>
          <a:bodyPr>
            <a:normAutofit/>
          </a:bodyPr>
          <a:lstStyle/>
          <a:p>
            <a:r>
              <a:rPr lang="en-US" dirty="0" smtClean="0"/>
              <a:t>LOMR Time Frame</a:t>
            </a:r>
            <a:endParaRPr lang="en-US" dirty="0"/>
          </a:p>
        </p:txBody>
      </p:sp>
    </p:spTree>
    <p:extLst>
      <p:ext uri="{BB962C8B-B14F-4D97-AF65-F5344CB8AC3E}">
        <p14:creationId xmlns:p14="http://schemas.microsoft.com/office/powerpoint/2010/main" val="3014719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9026</TotalTime>
  <Words>1245</Words>
  <Application>Microsoft Office PowerPoint</Application>
  <PresentationFormat>On-screen Show (4:3)</PresentationFormat>
  <Paragraphs>90</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Candara</vt:lpstr>
      <vt:lpstr>Symbol</vt:lpstr>
      <vt:lpstr>Waveform</vt:lpstr>
      <vt:lpstr>Marshfield Letter of Map Revision (LOMR)</vt:lpstr>
      <vt:lpstr>What is a Letter of Map Revision (LOMR)? </vt:lpstr>
      <vt:lpstr>Marshfield LOMR</vt:lpstr>
      <vt:lpstr>Marshfield LOMR Impacts</vt:lpstr>
      <vt:lpstr>Marshfield LOMR Impacts </vt:lpstr>
      <vt:lpstr>PowerPoint Presentation</vt:lpstr>
      <vt:lpstr>PowerPoint Presentation</vt:lpstr>
      <vt:lpstr>PowerPoint Presentation</vt:lpstr>
      <vt:lpstr>LOMR Time Frame</vt:lpstr>
      <vt:lpstr>LOMR Time Frame</vt:lpstr>
      <vt:lpstr>LOMR Time Frame</vt:lpstr>
      <vt:lpstr>LOMA Changes after a LOMR</vt:lpstr>
      <vt:lpstr>Flood Areas include the Following:</vt:lpstr>
      <vt:lpstr>Establishing the design flood Elevation</vt:lpstr>
      <vt:lpstr>Building Permits</vt:lpstr>
      <vt:lpstr>Questions</vt:lpstr>
    </vt:vector>
  </TitlesOfParts>
  <Company>Marshfield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Guimond, Greg</dc:creator>
  <cp:lastModifiedBy>Guimond, Greg</cp:lastModifiedBy>
  <cp:revision>79</cp:revision>
  <cp:lastPrinted>2020-03-18T17:03:24Z</cp:lastPrinted>
  <dcterms:created xsi:type="dcterms:W3CDTF">2019-08-12T12:16:12Z</dcterms:created>
  <dcterms:modified xsi:type="dcterms:W3CDTF">2020-03-19T12:45:34Z</dcterms:modified>
</cp:coreProperties>
</file>