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00933" y="2433650"/>
            <a:ext cx="3342132" cy="1732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00CC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6499859"/>
            <a:ext cx="83820" cy="83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9976" y="6499859"/>
            <a:ext cx="83819" cy="838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381000"/>
            <a:ext cx="990600" cy="9403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8061" y="-57530"/>
            <a:ext cx="3087877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E5796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474673"/>
            <a:ext cx="8067675" cy="435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34654" y="6445846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1716" y="2348483"/>
            <a:ext cx="3104387" cy="813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5476" y="2775204"/>
            <a:ext cx="3810000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18816" y="3201923"/>
            <a:ext cx="3794759" cy="813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09672" y="3628644"/>
            <a:ext cx="3723132" cy="813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Fiscal </a:t>
            </a:r>
            <a:r>
              <a:rPr spc="-55" dirty="0"/>
              <a:t>Year </a:t>
            </a:r>
            <a:r>
              <a:rPr dirty="0"/>
              <a:t>2022  </a:t>
            </a:r>
            <a:r>
              <a:rPr spc="-75" dirty="0"/>
              <a:t>Town </a:t>
            </a:r>
            <a:r>
              <a:rPr spc="-5" dirty="0"/>
              <a:t>Administrator  Operational Budget  Michael A.</a:t>
            </a:r>
            <a:r>
              <a:rPr spc="-40" dirty="0"/>
              <a:t> </a:t>
            </a:r>
            <a:r>
              <a:rPr spc="-5" dirty="0"/>
              <a:t>Maresco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26842" y="5437123"/>
            <a:ext cx="298386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523240" marR="5080" indent="-510540">
              <a:lnSpc>
                <a:spcPts val="1939"/>
              </a:lnSpc>
              <a:spcBef>
                <a:spcPts val="345"/>
              </a:spcBef>
            </a:pPr>
            <a:r>
              <a:rPr sz="1800" spc="5" dirty="0">
                <a:solidFill>
                  <a:srgbClr val="0000CC"/>
                </a:solidFill>
                <a:latin typeface="Century Gothic"/>
                <a:cs typeface="Century Gothic"/>
              </a:rPr>
              <a:t>APRIL </a:t>
            </a:r>
            <a:r>
              <a:rPr sz="1800" spc="-5" dirty="0">
                <a:solidFill>
                  <a:srgbClr val="0000CC"/>
                </a:solidFill>
                <a:latin typeface="Century Gothic"/>
                <a:cs typeface="Century Gothic"/>
              </a:rPr>
              <a:t>2021 </a:t>
            </a:r>
            <a:r>
              <a:rPr sz="1800" spc="-20" dirty="0">
                <a:solidFill>
                  <a:srgbClr val="0000CC"/>
                </a:solidFill>
                <a:latin typeface="Century Gothic"/>
                <a:cs typeface="Century Gothic"/>
              </a:rPr>
              <a:t>TOWN </a:t>
            </a:r>
            <a:r>
              <a:rPr sz="1800" dirty="0">
                <a:solidFill>
                  <a:srgbClr val="0000CC"/>
                </a:solidFill>
                <a:latin typeface="Century Gothic"/>
                <a:cs typeface="Century Gothic"/>
              </a:rPr>
              <a:t>MEETING  </a:t>
            </a:r>
            <a:r>
              <a:rPr sz="1800" spc="5" dirty="0">
                <a:solidFill>
                  <a:srgbClr val="0000CC"/>
                </a:solidFill>
                <a:latin typeface="Century Gothic"/>
                <a:cs typeface="Century Gothic"/>
              </a:rPr>
              <a:t>FISCAL YEAR</a:t>
            </a:r>
            <a:r>
              <a:rPr sz="1800" spc="-9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0000CC"/>
                </a:solidFill>
                <a:latin typeface="Century Gothic"/>
                <a:cs typeface="Century Gothic"/>
              </a:rPr>
              <a:t>2022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71800" y="134112"/>
            <a:ext cx="3276600" cy="21518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34654" y="644584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1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0180" y="637031"/>
            <a:ext cx="6588252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2313" y="748741"/>
            <a:ext cx="59842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FY </a:t>
            </a:r>
            <a:r>
              <a:rPr sz="3600" dirty="0"/>
              <a:t>2022 </a:t>
            </a:r>
            <a:r>
              <a:rPr sz="3600" spc="-5" dirty="0"/>
              <a:t>General</a:t>
            </a:r>
            <a:r>
              <a:rPr sz="3600" spc="-110" dirty="0"/>
              <a:t> </a:t>
            </a:r>
            <a:r>
              <a:rPr sz="3600" spc="-10" dirty="0"/>
              <a:t>Government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9644" y="1524965"/>
            <a:ext cx="7793355" cy="485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entury Gothic"/>
                <a:cs typeface="Century Gothic"/>
              </a:rPr>
              <a:t>Total General </a:t>
            </a:r>
            <a:r>
              <a:rPr sz="1800" spc="-5" dirty="0">
                <a:latin typeface="Century Gothic"/>
                <a:cs typeface="Century Gothic"/>
              </a:rPr>
              <a:t>Government Number </a:t>
            </a:r>
            <a:r>
              <a:rPr sz="1800" spc="10" dirty="0">
                <a:latin typeface="Century Gothic"/>
                <a:cs typeface="Century Gothic"/>
              </a:rPr>
              <a:t>is</a:t>
            </a:r>
            <a:r>
              <a:rPr sz="1800" spc="70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$2,909,196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300" dirty="0">
              <a:latin typeface="Century Gothic"/>
              <a:cs typeface="Century Gothic"/>
            </a:endParaRPr>
          </a:p>
          <a:p>
            <a:pPr marL="299085" marR="5080" indent="-287020">
              <a:lnSpc>
                <a:spcPts val="1939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entury Gothic"/>
                <a:cs typeface="Century Gothic"/>
              </a:rPr>
              <a:t>The General </a:t>
            </a:r>
            <a:r>
              <a:rPr sz="1800" spc="-5" dirty="0">
                <a:latin typeface="Century Gothic"/>
                <a:cs typeface="Century Gothic"/>
              </a:rPr>
              <a:t>Government </a:t>
            </a:r>
            <a:r>
              <a:rPr sz="1800" spc="-15" dirty="0">
                <a:latin typeface="Century Gothic"/>
                <a:cs typeface="Century Gothic"/>
              </a:rPr>
              <a:t>was </a:t>
            </a:r>
            <a:r>
              <a:rPr sz="1800" spc="-5" dirty="0">
                <a:latin typeface="Century Gothic"/>
                <a:cs typeface="Century Gothic"/>
              </a:rPr>
              <a:t>able </a:t>
            </a:r>
            <a:r>
              <a:rPr sz="1800" dirty="0">
                <a:latin typeface="Century Gothic"/>
                <a:cs typeface="Century Gothic"/>
              </a:rPr>
              <a:t>to </a:t>
            </a:r>
            <a:r>
              <a:rPr sz="1800" spc="-5" dirty="0">
                <a:latin typeface="Century Gothic"/>
                <a:cs typeface="Century Gothic"/>
              </a:rPr>
              <a:t>reposition resources </a:t>
            </a:r>
            <a:r>
              <a:rPr sz="1800" spc="-10" dirty="0">
                <a:latin typeface="Century Gothic"/>
                <a:cs typeface="Century Gothic"/>
              </a:rPr>
              <a:t>to </a:t>
            </a:r>
            <a:r>
              <a:rPr sz="1800" spc="-5" dirty="0">
                <a:latin typeface="Century Gothic"/>
                <a:cs typeface="Century Gothic"/>
              </a:rPr>
              <a:t>add </a:t>
            </a:r>
            <a:r>
              <a:rPr sz="1800" dirty="0">
                <a:latin typeface="Century Gothic"/>
                <a:cs typeface="Century Gothic"/>
              </a:rPr>
              <a:t>a  full-time </a:t>
            </a:r>
            <a:r>
              <a:rPr sz="1800" spc="-5" dirty="0">
                <a:latin typeface="Century Gothic"/>
                <a:cs typeface="Century Gothic"/>
              </a:rPr>
              <a:t>Asst. Conservation</a:t>
            </a:r>
            <a:r>
              <a:rPr sz="1800" spc="-4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Agent</a:t>
            </a: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050" dirty="0">
              <a:latin typeface="Century Gothic"/>
              <a:cs typeface="Century Gothic"/>
            </a:endParaRPr>
          </a:p>
          <a:p>
            <a:pPr marL="299085" indent="-287020">
              <a:lnSpc>
                <a:spcPts val="20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entury Gothic"/>
                <a:cs typeface="Century Gothic"/>
              </a:rPr>
              <a:t>The General </a:t>
            </a:r>
            <a:r>
              <a:rPr sz="1800" spc="-5" dirty="0">
                <a:latin typeface="Century Gothic"/>
                <a:cs typeface="Century Gothic"/>
              </a:rPr>
              <a:t>government </a:t>
            </a:r>
            <a:r>
              <a:rPr sz="1800" spc="-15" dirty="0">
                <a:latin typeface="Century Gothic"/>
                <a:cs typeface="Century Gothic"/>
              </a:rPr>
              <a:t>was </a:t>
            </a:r>
            <a:r>
              <a:rPr sz="1800" spc="-5" dirty="0">
                <a:latin typeface="Century Gothic"/>
                <a:cs typeface="Century Gothic"/>
              </a:rPr>
              <a:t>able </a:t>
            </a:r>
            <a:r>
              <a:rPr sz="1800" dirty="0">
                <a:latin typeface="Century Gothic"/>
                <a:cs typeface="Century Gothic"/>
              </a:rPr>
              <a:t>to </a:t>
            </a:r>
            <a:r>
              <a:rPr sz="1800" spc="-5" dirty="0">
                <a:latin typeface="Century Gothic"/>
                <a:cs typeface="Century Gothic"/>
              </a:rPr>
              <a:t>fund </a:t>
            </a:r>
            <a:r>
              <a:rPr sz="1800" dirty="0">
                <a:latin typeface="Century Gothic"/>
                <a:cs typeface="Century Gothic"/>
              </a:rPr>
              <a:t>a </a:t>
            </a:r>
            <a:r>
              <a:rPr sz="1800" spc="5" dirty="0">
                <a:latin typeface="Century Gothic"/>
                <a:cs typeface="Century Gothic"/>
              </a:rPr>
              <a:t>full-time</a:t>
            </a:r>
            <a:r>
              <a:rPr sz="1800" spc="13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Assistant</a:t>
            </a:r>
          </a:p>
          <a:p>
            <a:pPr marL="299085" marR="93980">
              <a:lnSpc>
                <a:spcPts val="1939"/>
              </a:lnSpc>
              <a:spcBef>
                <a:spcPts val="140"/>
              </a:spcBef>
            </a:pPr>
            <a:r>
              <a:rPr sz="1800" spc="-5" dirty="0">
                <a:latin typeface="Century Gothic"/>
                <a:cs typeface="Century Gothic"/>
              </a:rPr>
              <a:t>Planner by keeping an </a:t>
            </a:r>
            <a:r>
              <a:rPr sz="1800" dirty="0">
                <a:latin typeface="Century Gothic"/>
                <a:cs typeface="Century Gothic"/>
              </a:rPr>
              <a:t>administrative </a:t>
            </a:r>
            <a:r>
              <a:rPr sz="1800" spc="-5" dirty="0">
                <a:latin typeface="Century Gothic"/>
                <a:cs typeface="Century Gothic"/>
              </a:rPr>
              <a:t>clerk’s positon vacant </a:t>
            </a:r>
            <a:r>
              <a:rPr sz="1800" dirty="0">
                <a:latin typeface="Century Gothic"/>
                <a:cs typeface="Century Gothic"/>
              </a:rPr>
              <a:t>for </a:t>
            </a:r>
            <a:r>
              <a:rPr sz="1800" spc="-5" dirty="0">
                <a:latin typeface="Century Gothic"/>
                <a:cs typeface="Century Gothic"/>
              </a:rPr>
              <a:t>the  </a:t>
            </a:r>
            <a:r>
              <a:rPr sz="1800" dirty="0">
                <a:latin typeface="Century Gothic"/>
                <a:cs typeface="Century Gothic"/>
              </a:rPr>
              <a:t>time </a:t>
            </a:r>
            <a:r>
              <a:rPr sz="1800" spc="-5" dirty="0">
                <a:latin typeface="Century Gothic"/>
                <a:cs typeface="Century Gothic"/>
              </a:rPr>
              <a:t>being as </a:t>
            </a:r>
            <a:r>
              <a:rPr sz="1800" spc="-15" dirty="0">
                <a:latin typeface="Century Gothic"/>
                <a:cs typeface="Century Gothic"/>
              </a:rPr>
              <a:t>we </a:t>
            </a:r>
            <a:r>
              <a:rPr sz="1800" spc="-5" dirty="0">
                <a:latin typeface="Century Gothic"/>
                <a:cs typeface="Century Gothic"/>
              </a:rPr>
              <a:t>manage costs through </a:t>
            </a:r>
            <a:r>
              <a:rPr sz="1800" spc="-10" dirty="0">
                <a:latin typeface="Century Gothic"/>
                <a:cs typeface="Century Gothic"/>
              </a:rPr>
              <a:t>the</a:t>
            </a:r>
            <a:r>
              <a:rPr sz="1800" spc="13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Pandemic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300" dirty="0">
              <a:latin typeface="Century Gothic"/>
              <a:cs typeface="Century Gothic"/>
            </a:endParaRPr>
          </a:p>
          <a:p>
            <a:pPr marL="299085" marR="471805" indent="-287020">
              <a:lnSpc>
                <a:spcPts val="1939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entury Gothic"/>
                <a:cs typeface="Century Gothic"/>
              </a:rPr>
              <a:t>The General </a:t>
            </a:r>
            <a:r>
              <a:rPr sz="1800" spc="-5" dirty="0">
                <a:latin typeface="Century Gothic"/>
                <a:cs typeface="Century Gothic"/>
              </a:rPr>
              <a:t>Government </a:t>
            </a:r>
            <a:r>
              <a:rPr sz="1800" spc="-10" dirty="0">
                <a:latin typeface="Century Gothic"/>
                <a:cs typeface="Century Gothic"/>
              </a:rPr>
              <a:t>has </a:t>
            </a:r>
            <a:r>
              <a:rPr sz="1800" dirty="0">
                <a:latin typeface="Century Gothic"/>
                <a:cs typeface="Century Gothic"/>
              </a:rPr>
              <a:t>cut </a:t>
            </a:r>
            <a:r>
              <a:rPr sz="1800" spc="-5" dirty="0">
                <a:latin typeface="Century Gothic"/>
                <a:cs typeface="Century Gothic"/>
              </a:rPr>
              <a:t>discretionary spending </a:t>
            </a:r>
            <a:r>
              <a:rPr sz="1800" spc="-10" dirty="0">
                <a:latin typeface="Century Gothic"/>
                <a:cs typeface="Century Gothic"/>
              </a:rPr>
              <a:t>and </a:t>
            </a:r>
            <a:r>
              <a:rPr sz="1800" spc="10" dirty="0">
                <a:latin typeface="Century Gothic"/>
                <a:cs typeface="Century Gothic"/>
              </a:rPr>
              <a:t>IT  </a:t>
            </a:r>
            <a:r>
              <a:rPr sz="1800" spc="-5" dirty="0">
                <a:latin typeface="Century Gothic"/>
                <a:cs typeface="Century Gothic"/>
              </a:rPr>
              <a:t>costs due </a:t>
            </a:r>
            <a:r>
              <a:rPr sz="1800" spc="-10" dirty="0">
                <a:latin typeface="Century Gothic"/>
                <a:cs typeface="Century Gothic"/>
              </a:rPr>
              <a:t>to the expected </a:t>
            </a:r>
            <a:r>
              <a:rPr sz="1800" spc="-5" dirty="0">
                <a:latin typeface="Century Gothic"/>
                <a:cs typeface="Century Gothic"/>
              </a:rPr>
              <a:t>purchase </a:t>
            </a:r>
            <a:r>
              <a:rPr sz="1800" dirty="0">
                <a:latin typeface="Century Gothic"/>
                <a:cs typeface="Century Gothic"/>
              </a:rPr>
              <a:t>of</a:t>
            </a:r>
            <a:r>
              <a:rPr sz="1800" spc="14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Munis</a:t>
            </a: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050" dirty="0">
              <a:latin typeface="Century Gothic"/>
              <a:cs typeface="Century Gothic"/>
            </a:endParaRPr>
          </a:p>
          <a:p>
            <a:pPr marL="299085" indent="-287020">
              <a:lnSpc>
                <a:spcPts val="20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entury Gothic"/>
                <a:cs typeface="Century Gothic"/>
              </a:rPr>
              <a:t>The General </a:t>
            </a:r>
            <a:r>
              <a:rPr sz="1800" spc="-5" dirty="0">
                <a:latin typeface="Century Gothic"/>
                <a:cs typeface="Century Gothic"/>
              </a:rPr>
              <a:t>Government </a:t>
            </a:r>
            <a:r>
              <a:rPr sz="1800" spc="-10" dirty="0">
                <a:latin typeface="Century Gothic"/>
                <a:cs typeface="Century Gothic"/>
              </a:rPr>
              <a:t>has </a:t>
            </a:r>
            <a:r>
              <a:rPr sz="1800" dirty="0">
                <a:latin typeface="Century Gothic"/>
                <a:cs typeface="Century Gothic"/>
              </a:rPr>
              <a:t>built </a:t>
            </a:r>
            <a:r>
              <a:rPr sz="1800" spc="10" dirty="0">
                <a:latin typeface="Century Gothic"/>
                <a:cs typeface="Century Gothic"/>
              </a:rPr>
              <a:t>in </a:t>
            </a:r>
            <a:r>
              <a:rPr sz="1800" spc="-5" dirty="0">
                <a:latin typeface="Century Gothic"/>
                <a:cs typeface="Century Gothic"/>
              </a:rPr>
              <a:t>2% </a:t>
            </a:r>
            <a:r>
              <a:rPr sz="1800" spc="-10" dirty="0">
                <a:latin typeface="Century Gothic"/>
                <a:cs typeface="Century Gothic"/>
              </a:rPr>
              <a:t>projected</a:t>
            </a:r>
            <a:r>
              <a:rPr sz="1800" spc="114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contractual</a:t>
            </a:r>
            <a:endParaRPr sz="1800" dirty="0">
              <a:latin typeface="Century Gothic"/>
              <a:cs typeface="Century Gothic"/>
            </a:endParaRPr>
          </a:p>
          <a:p>
            <a:pPr marL="299085">
              <a:lnSpc>
                <a:spcPts val="2050"/>
              </a:lnSpc>
            </a:pPr>
            <a:r>
              <a:rPr sz="1800" spc="-5" dirty="0">
                <a:latin typeface="Century Gothic"/>
                <a:cs typeface="Century Gothic"/>
              </a:rPr>
              <a:t>increases </a:t>
            </a:r>
            <a:r>
              <a:rPr sz="1800" spc="-10" dirty="0">
                <a:latin typeface="Century Gothic"/>
                <a:cs typeface="Century Gothic"/>
              </a:rPr>
              <a:t>to the </a:t>
            </a:r>
            <a:r>
              <a:rPr sz="1800" spc="-5" dirty="0">
                <a:latin typeface="Century Gothic"/>
                <a:cs typeface="Century Gothic"/>
              </a:rPr>
              <a:t>salary </a:t>
            </a:r>
            <a:r>
              <a:rPr sz="1800" dirty="0">
                <a:latin typeface="Century Gothic"/>
                <a:cs typeface="Century Gothic"/>
              </a:rPr>
              <a:t>line items for </a:t>
            </a:r>
            <a:r>
              <a:rPr sz="1800" spc="-5" dirty="0">
                <a:latin typeface="Century Gothic"/>
                <a:cs typeface="Century Gothic"/>
              </a:rPr>
              <a:t>Union </a:t>
            </a:r>
            <a:r>
              <a:rPr sz="1800" spc="-10" dirty="0">
                <a:latin typeface="Century Gothic"/>
                <a:cs typeface="Century Gothic"/>
              </a:rPr>
              <a:t>and </a:t>
            </a:r>
            <a:r>
              <a:rPr sz="1800" dirty="0">
                <a:latin typeface="Century Gothic"/>
                <a:cs typeface="Century Gothic"/>
              </a:rPr>
              <a:t>By-law</a:t>
            </a:r>
            <a:r>
              <a:rPr sz="1800" spc="6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employees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Century Gothic"/>
              <a:cs typeface="Century Gothic"/>
            </a:endParaRPr>
          </a:p>
          <a:p>
            <a:pPr marL="47625" algn="ctr">
              <a:lnSpc>
                <a:spcPct val="100000"/>
              </a:lnSpc>
            </a:pPr>
            <a:r>
              <a:rPr sz="1800" b="1" dirty="0">
                <a:latin typeface="Century Gothic"/>
                <a:cs typeface="Century Gothic"/>
              </a:rPr>
              <a:t>Total </a:t>
            </a:r>
            <a:r>
              <a:rPr sz="1800" b="1" spc="-5" dirty="0">
                <a:latin typeface="Century Gothic"/>
                <a:cs typeface="Century Gothic"/>
              </a:rPr>
              <a:t>$2,909,196 or 2.57%</a:t>
            </a:r>
            <a:r>
              <a:rPr sz="1800" b="1" dirty="0">
                <a:latin typeface="Century Gothic"/>
                <a:cs typeface="Century Gothic"/>
              </a:rPr>
              <a:t> increase</a:t>
            </a:r>
            <a:endParaRPr sz="18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76044" y="608076"/>
            <a:ext cx="4954524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8176" y="718515"/>
            <a:ext cx="43529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FY </a:t>
            </a:r>
            <a:r>
              <a:rPr sz="3600" dirty="0"/>
              <a:t>2022 </a:t>
            </a:r>
            <a:r>
              <a:rPr sz="3600" spc="-5" dirty="0"/>
              <a:t>Public</a:t>
            </a:r>
            <a:r>
              <a:rPr sz="3600" spc="-125" dirty="0"/>
              <a:t> </a:t>
            </a:r>
            <a:r>
              <a:rPr sz="3600" dirty="0"/>
              <a:t>Safety</a:t>
            </a:r>
            <a:endParaRPr sz="36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36193" y="1474673"/>
            <a:ext cx="8255634" cy="3743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dirty="0">
                <a:latin typeface="Century Gothic"/>
                <a:cs typeface="Century Gothic"/>
              </a:rPr>
              <a:t>The Town continues to </a:t>
            </a:r>
            <a:r>
              <a:rPr sz="2300" spc="-5" dirty="0">
                <a:latin typeface="Century Gothic"/>
                <a:cs typeface="Century Gothic"/>
              </a:rPr>
              <a:t>promote </a:t>
            </a:r>
            <a:r>
              <a:rPr sz="2300" dirty="0">
                <a:latin typeface="Century Gothic"/>
                <a:cs typeface="Century Gothic"/>
              </a:rPr>
              <a:t>and provide funding</a:t>
            </a:r>
            <a:r>
              <a:rPr sz="2300" spc="-200" dirty="0">
                <a:latin typeface="Century Gothic"/>
                <a:cs typeface="Century Gothic"/>
              </a:rPr>
              <a:t> </a:t>
            </a:r>
            <a:r>
              <a:rPr sz="2300" dirty="0">
                <a:latin typeface="Century Gothic"/>
                <a:cs typeface="Century Gothic"/>
              </a:rPr>
              <a:t>for</a:t>
            </a:r>
            <a:endParaRPr sz="23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latin typeface="Century Gothic"/>
                <a:cs typeface="Century Gothic"/>
              </a:rPr>
              <a:t>its Public </a:t>
            </a:r>
            <a:r>
              <a:rPr sz="2300" spc="-5" dirty="0">
                <a:latin typeface="Century Gothic"/>
                <a:cs typeface="Century Gothic"/>
              </a:rPr>
              <a:t>Safety</a:t>
            </a:r>
            <a:r>
              <a:rPr sz="2300" spc="-40" dirty="0">
                <a:latin typeface="Century Gothic"/>
                <a:cs typeface="Century Gothic"/>
              </a:rPr>
              <a:t> </a:t>
            </a:r>
            <a:r>
              <a:rPr sz="2300" dirty="0">
                <a:latin typeface="Century Gothic"/>
                <a:cs typeface="Century Gothic"/>
              </a:rPr>
              <a:t>Personnel</a:t>
            </a:r>
            <a:endParaRPr sz="23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dirty="0">
                <a:latin typeface="Century Gothic"/>
                <a:cs typeface="Century Gothic"/>
              </a:rPr>
              <a:t>The Town settled contracts </a:t>
            </a:r>
            <a:r>
              <a:rPr sz="2300" spc="-5" dirty="0">
                <a:latin typeface="Century Gothic"/>
                <a:cs typeface="Century Gothic"/>
              </a:rPr>
              <a:t>and </a:t>
            </a:r>
            <a:r>
              <a:rPr sz="2300" dirty="0">
                <a:latin typeface="Century Gothic"/>
                <a:cs typeface="Century Gothic"/>
              </a:rPr>
              <a:t>increased public</a:t>
            </a:r>
            <a:r>
              <a:rPr sz="2300" spc="-170" dirty="0">
                <a:latin typeface="Century Gothic"/>
                <a:cs typeface="Century Gothic"/>
              </a:rPr>
              <a:t> </a:t>
            </a:r>
            <a:r>
              <a:rPr sz="2300" spc="-5" dirty="0">
                <a:latin typeface="Century Gothic"/>
                <a:cs typeface="Century Gothic"/>
              </a:rPr>
              <a:t>safety</a:t>
            </a:r>
            <a:endParaRPr sz="23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tabLst>
                <a:tab pos="874394" algn="l"/>
              </a:tabLst>
            </a:pPr>
            <a:r>
              <a:rPr sz="2300" dirty="0">
                <a:latin typeface="Century Gothic"/>
                <a:cs typeface="Century Gothic"/>
              </a:rPr>
              <a:t>by	</a:t>
            </a:r>
            <a:r>
              <a:rPr sz="2300" spc="-10" dirty="0">
                <a:latin typeface="Century Gothic"/>
                <a:cs typeface="Century Gothic"/>
              </a:rPr>
              <a:t>2.75% </a:t>
            </a:r>
            <a:r>
              <a:rPr sz="2300" dirty="0">
                <a:latin typeface="Century Gothic"/>
                <a:cs typeface="Century Gothic"/>
              </a:rPr>
              <a:t>in-line with recently signed</a:t>
            </a:r>
            <a:r>
              <a:rPr sz="2300" spc="-80" dirty="0">
                <a:latin typeface="Century Gothic"/>
                <a:cs typeface="Century Gothic"/>
              </a:rPr>
              <a:t> </a:t>
            </a:r>
            <a:r>
              <a:rPr sz="2300" spc="-5" dirty="0">
                <a:latin typeface="Century Gothic"/>
                <a:cs typeface="Century Gothic"/>
              </a:rPr>
              <a:t>CBA’s</a:t>
            </a:r>
            <a:endParaRPr sz="2300">
              <a:latin typeface="Century Gothic"/>
              <a:cs typeface="Century Gothic"/>
            </a:endParaRPr>
          </a:p>
          <a:p>
            <a:pPr marL="355600" marR="274955" indent="-3429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354965" algn="l"/>
                <a:tab pos="355600" algn="l"/>
                <a:tab pos="3168015" algn="l"/>
              </a:tabLst>
            </a:pPr>
            <a:r>
              <a:rPr sz="2300" dirty="0">
                <a:latin typeface="Century Gothic"/>
                <a:cs typeface="Century Gothic"/>
              </a:rPr>
              <a:t>The Police</a:t>
            </a:r>
            <a:r>
              <a:rPr sz="2300" spc="-20" dirty="0">
                <a:latin typeface="Century Gothic"/>
                <a:cs typeface="Century Gothic"/>
              </a:rPr>
              <a:t> </a:t>
            </a:r>
            <a:r>
              <a:rPr sz="2300" spc="-5" dirty="0">
                <a:latin typeface="Century Gothic"/>
                <a:cs typeface="Century Gothic"/>
              </a:rPr>
              <a:t>and </a:t>
            </a:r>
            <a:r>
              <a:rPr sz="2300" dirty="0">
                <a:latin typeface="Century Gothic"/>
                <a:cs typeface="Century Gothic"/>
              </a:rPr>
              <a:t>Fire	returned </a:t>
            </a:r>
            <a:r>
              <a:rPr sz="2300" spc="-5" dirty="0">
                <a:latin typeface="Century Gothic"/>
                <a:cs typeface="Century Gothic"/>
              </a:rPr>
              <a:t>appx. 450K </a:t>
            </a:r>
            <a:r>
              <a:rPr sz="2300" dirty="0">
                <a:latin typeface="Century Gothic"/>
                <a:cs typeface="Century Gothic"/>
              </a:rPr>
              <a:t>in FY </a:t>
            </a:r>
            <a:r>
              <a:rPr sz="2300" spc="-5" dirty="0">
                <a:latin typeface="Century Gothic"/>
                <a:cs typeface="Century Gothic"/>
              </a:rPr>
              <a:t>20 by  </a:t>
            </a:r>
            <a:r>
              <a:rPr sz="2300" dirty="0">
                <a:latin typeface="Century Gothic"/>
                <a:cs typeface="Century Gothic"/>
              </a:rPr>
              <a:t>exceptional management of overtime </a:t>
            </a:r>
            <a:r>
              <a:rPr sz="2300" spc="-5" dirty="0">
                <a:latin typeface="Century Gothic"/>
                <a:cs typeface="Century Gothic"/>
              </a:rPr>
              <a:t>and</a:t>
            </a:r>
            <a:r>
              <a:rPr sz="2300" spc="-80" dirty="0">
                <a:latin typeface="Century Gothic"/>
                <a:cs typeface="Century Gothic"/>
              </a:rPr>
              <a:t> </a:t>
            </a:r>
            <a:r>
              <a:rPr sz="2300" dirty="0">
                <a:latin typeface="Century Gothic"/>
                <a:cs typeface="Century Gothic"/>
              </a:rPr>
              <a:t>resources.</a:t>
            </a:r>
            <a:endParaRPr sz="2300">
              <a:latin typeface="Century Gothic"/>
              <a:cs typeface="Century Gothic"/>
            </a:endParaRPr>
          </a:p>
          <a:p>
            <a:pPr marL="355600" marR="215265" indent="-3429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dirty="0">
                <a:latin typeface="Century Gothic"/>
                <a:cs typeface="Century Gothic"/>
              </a:rPr>
              <a:t>The Police and Fire </a:t>
            </a:r>
            <a:r>
              <a:rPr sz="2300" spc="-5" dirty="0">
                <a:latin typeface="Century Gothic"/>
                <a:cs typeface="Century Gothic"/>
              </a:rPr>
              <a:t>Departments </a:t>
            </a:r>
            <a:r>
              <a:rPr sz="2300" dirty="0">
                <a:latin typeface="Century Gothic"/>
                <a:cs typeface="Century Gothic"/>
              </a:rPr>
              <a:t>continue to receive  </a:t>
            </a:r>
            <a:r>
              <a:rPr sz="2300" spc="-5" dirty="0">
                <a:latin typeface="Century Gothic"/>
                <a:cs typeface="Century Gothic"/>
              </a:rPr>
              <a:t>support </a:t>
            </a:r>
            <a:r>
              <a:rPr sz="2300" dirty="0">
                <a:latin typeface="Century Gothic"/>
                <a:cs typeface="Century Gothic"/>
              </a:rPr>
              <a:t>from Capital </a:t>
            </a:r>
            <a:r>
              <a:rPr sz="2300" spc="-5" dirty="0">
                <a:latin typeface="Century Gothic"/>
                <a:cs typeface="Century Gothic"/>
              </a:rPr>
              <a:t>Budget </a:t>
            </a:r>
            <a:r>
              <a:rPr sz="2300" dirty="0">
                <a:latin typeface="Century Gothic"/>
                <a:cs typeface="Century Gothic"/>
              </a:rPr>
              <a:t>to </a:t>
            </a:r>
            <a:r>
              <a:rPr sz="2300" spc="-5" dirty="0">
                <a:latin typeface="Century Gothic"/>
                <a:cs typeface="Century Gothic"/>
              </a:rPr>
              <a:t>purchase safety  </a:t>
            </a:r>
            <a:r>
              <a:rPr sz="2300" dirty="0">
                <a:latin typeface="Century Gothic"/>
                <a:cs typeface="Century Gothic"/>
              </a:rPr>
              <a:t>equipment, guns, </a:t>
            </a:r>
            <a:r>
              <a:rPr sz="2300" spc="-5" dirty="0">
                <a:latin typeface="Century Gothic"/>
                <a:cs typeface="Century Gothic"/>
              </a:rPr>
              <a:t>ammo. and </a:t>
            </a:r>
            <a:r>
              <a:rPr sz="2300" dirty="0">
                <a:latin typeface="Century Gothic"/>
                <a:cs typeface="Century Gothic"/>
              </a:rPr>
              <a:t>Tasers, </a:t>
            </a:r>
            <a:r>
              <a:rPr sz="2300" spc="-5" dirty="0">
                <a:latin typeface="Century Gothic"/>
                <a:cs typeface="Century Gothic"/>
              </a:rPr>
              <a:t>ambulances, </a:t>
            </a:r>
            <a:r>
              <a:rPr sz="2300" dirty="0">
                <a:latin typeface="Century Gothic"/>
                <a:cs typeface="Century Gothic"/>
              </a:rPr>
              <a:t>fire  trucks </a:t>
            </a:r>
            <a:r>
              <a:rPr sz="2300" spc="-5" dirty="0">
                <a:latin typeface="Century Gothic"/>
                <a:cs typeface="Century Gothic"/>
              </a:rPr>
              <a:t>and</a:t>
            </a:r>
            <a:r>
              <a:rPr sz="2300" spc="-40" dirty="0">
                <a:latin typeface="Century Gothic"/>
                <a:cs typeface="Century Gothic"/>
              </a:rPr>
              <a:t> </a:t>
            </a:r>
            <a:r>
              <a:rPr sz="2300" dirty="0">
                <a:latin typeface="Century Gothic"/>
                <a:cs typeface="Century Gothic"/>
              </a:rPr>
              <a:t>supplies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6122923"/>
            <a:ext cx="6057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Public Safety Increase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$357,182 or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2.75%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032" y="608076"/>
            <a:ext cx="4384548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3164" y="718515"/>
            <a:ext cx="37858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FY </a:t>
            </a:r>
            <a:r>
              <a:rPr sz="3600" dirty="0"/>
              <a:t>2022</a:t>
            </a:r>
            <a:r>
              <a:rPr sz="3600" spc="-140" dirty="0"/>
              <a:t> </a:t>
            </a:r>
            <a:r>
              <a:rPr sz="3600" dirty="0"/>
              <a:t>Education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36193" y="1841119"/>
            <a:ext cx="8192134" cy="43789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1153160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Schools </a:t>
            </a:r>
            <a:r>
              <a:rPr sz="2400" dirty="0">
                <a:latin typeface="Century Gothic"/>
                <a:cs typeface="Century Gothic"/>
              </a:rPr>
              <a:t>received a </a:t>
            </a:r>
            <a:r>
              <a:rPr sz="2400" spc="-5" dirty="0">
                <a:latin typeface="Century Gothic"/>
                <a:cs typeface="Century Gothic"/>
              </a:rPr>
              <a:t>full 3% </a:t>
            </a:r>
            <a:r>
              <a:rPr sz="2400" dirty="0">
                <a:latin typeface="Century Gothic"/>
                <a:cs typeface="Century Gothic"/>
              </a:rPr>
              <a:t>increase on it’s  operational </a:t>
            </a:r>
            <a:r>
              <a:rPr sz="2400" spc="-5" dirty="0">
                <a:latin typeface="Century Gothic"/>
                <a:cs typeface="Century Gothic"/>
              </a:rPr>
              <a:t>budget </a:t>
            </a:r>
            <a:r>
              <a:rPr sz="2400" spc="5" dirty="0">
                <a:latin typeface="Century Gothic"/>
                <a:cs typeface="Century Gothic"/>
              </a:rPr>
              <a:t>over </a:t>
            </a:r>
            <a:r>
              <a:rPr sz="2400" dirty="0">
                <a:latin typeface="Century Gothic"/>
                <a:cs typeface="Century Gothic"/>
              </a:rPr>
              <a:t>FY</a:t>
            </a:r>
            <a:r>
              <a:rPr sz="2400" spc="-8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2021.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ts val="2735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School’s </a:t>
            </a:r>
            <a:r>
              <a:rPr sz="2400" dirty="0">
                <a:latin typeface="Century Gothic"/>
                <a:cs typeface="Century Gothic"/>
              </a:rPr>
              <a:t>total Number </a:t>
            </a:r>
            <a:r>
              <a:rPr sz="2400" spc="10" dirty="0">
                <a:latin typeface="Century Gothic"/>
                <a:cs typeface="Century Gothic"/>
              </a:rPr>
              <a:t>is </a:t>
            </a:r>
            <a:r>
              <a:rPr sz="2400" spc="-10" dirty="0">
                <a:latin typeface="Century Gothic"/>
                <a:cs typeface="Century Gothic"/>
              </a:rPr>
              <a:t>$52,577,000 </a:t>
            </a:r>
            <a:r>
              <a:rPr sz="2400" dirty="0">
                <a:latin typeface="Century Gothic"/>
                <a:cs typeface="Century Gothic"/>
              </a:rPr>
              <a:t>or</a:t>
            </a:r>
            <a:r>
              <a:rPr sz="2400" spc="-55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3.00%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latin typeface="Century Gothic"/>
                <a:cs typeface="Century Gothic"/>
              </a:rPr>
              <a:t>increase</a:t>
            </a:r>
            <a:endParaRPr sz="2400">
              <a:latin typeface="Century Gothic"/>
              <a:cs typeface="Century Gothic"/>
            </a:endParaRPr>
          </a:p>
          <a:p>
            <a:pPr marL="355600" marR="64769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Schools </a:t>
            </a:r>
            <a:r>
              <a:rPr sz="2400" spc="5" dirty="0">
                <a:latin typeface="Century Gothic"/>
                <a:cs typeface="Century Gothic"/>
              </a:rPr>
              <a:t>have </a:t>
            </a:r>
            <a:r>
              <a:rPr sz="2400" spc="-5" dirty="0">
                <a:latin typeface="Century Gothic"/>
                <a:cs typeface="Century Gothic"/>
              </a:rPr>
              <a:t>done </a:t>
            </a:r>
            <a:r>
              <a:rPr sz="2400" dirty="0">
                <a:latin typeface="Century Gothic"/>
                <a:cs typeface="Century Gothic"/>
              </a:rPr>
              <a:t>a </a:t>
            </a:r>
            <a:r>
              <a:rPr sz="2400" spc="-5" dirty="0">
                <a:latin typeface="Century Gothic"/>
                <a:cs typeface="Century Gothic"/>
              </a:rPr>
              <a:t>fantastic </a:t>
            </a:r>
            <a:r>
              <a:rPr sz="2400" dirty="0">
                <a:latin typeface="Century Gothic"/>
                <a:cs typeface="Century Gothic"/>
              </a:rPr>
              <a:t>job of combating  the </a:t>
            </a:r>
            <a:r>
              <a:rPr sz="2400" spc="-5" dirty="0">
                <a:latin typeface="Century Gothic"/>
                <a:cs typeface="Century Gothic"/>
              </a:rPr>
              <a:t>COVID-19 </a:t>
            </a:r>
            <a:r>
              <a:rPr sz="2400" dirty="0">
                <a:latin typeface="Century Gothic"/>
                <a:cs typeface="Century Gothic"/>
              </a:rPr>
              <a:t>viruses while educating our</a:t>
            </a:r>
            <a:r>
              <a:rPr sz="2400" spc="-11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students</a:t>
            </a:r>
            <a:endParaRPr sz="2400">
              <a:latin typeface="Century Gothic"/>
              <a:cs typeface="Century Gothic"/>
            </a:endParaRPr>
          </a:p>
          <a:p>
            <a:pPr marL="355600" marR="208279" indent="-3429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entury Gothic"/>
                <a:cs typeface="Century Gothic"/>
              </a:rPr>
              <a:t>We </a:t>
            </a:r>
            <a:r>
              <a:rPr sz="2400" spc="5" dirty="0">
                <a:latin typeface="Century Gothic"/>
                <a:cs typeface="Century Gothic"/>
              </a:rPr>
              <a:t>have </a:t>
            </a:r>
            <a:r>
              <a:rPr sz="2400" dirty="0">
                <a:latin typeface="Century Gothic"/>
                <a:cs typeface="Century Gothic"/>
              </a:rPr>
              <a:t>received </a:t>
            </a:r>
            <a:r>
              <a:rPr sz="2400" spc="-5" dirty="0">
                <a:latin typeface="Century Gothic"/>
                <a:cs typeface="Century Gothic"/>
              </a:rPr>
              <a:t>Millions </a:t>
            </a:r>
            <a:r>
              <a:rPr sz="2400" spc="10" dirty="0">
                <a:latin typeface="Century Gothic"/>
                <a:cs typeface="Century Gothic"/>
              </a:rPr>
              <a:t>in </a:t>
            </a:r>
            <a:r>
              <a:rPr sz="2400" spc="-5" dirty="0">
                <a:latin typeface="Century Gothic"/>
                <a:cs typeface="Century Gothic"/>
              </a:rPr>
              <a:t>support </a:t>
            </a:r>
            <a:r>
              <a:rPr sz="2400" dirty="0">
                <a:latin typeface="Century Gothic"/>
                <a:cs typeface="Century Gothic"/>
              </a:rPr>
              <a:t>for the </a:t>
            </a:r>
            <a:r>
              <a:rPr sz="2400" spc="-5" dirty="0">
                <a:latin typeface="Century Gothic"/>
                <a:cs typeface="Century Gothic"/>
              </a:rPr>
              <a:t>Schools  </a:t>
            </a:r>
            <a:r>
              <a:rPr sz="2400" dirty="0">
                <a:latin typeface="Century Gothic"/>
                <a:cs typeface="Century Gothic"/>
              </a:rPr>
              <a:t>from the Cares </a:t>
            </a:r>
            <a:r>
              <a:rPr sz="2400" spc="-5" dirty="0">
                <a:latin typeface="Century Gothic"/>
                <a:cs typeface="Century Gothic"/>
              </a:rPr>
              <a:t>Act </a:t>
            </a:r>
            <a:r>
              <a:rPr sz="2400" dirty="0">
                <a:latin typeface="Century Gothic"/>
                <a:cs typeface="Century Gothic"/>
              </a:rPr>
              <a:t>Funding</a:t>
            </a:r>
            <a:endParaRPr sz="240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259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Town </a:t>
            </a:r>
            <a:r>
              <a:rPr sz="2400" dirty="0">
                <a:latin typeface="Century Gothic"/>
                <a:cs typeface="Century Gothic"/>
              </a:rPr>
              <a:t>Meeting has </a:t>
            </a:r>
            <a:r>
              <a:rPr sz="2400" spc="-5" dirty="0">
                <a:latin typeface="Century Gothic"/>
                <a:cs typeface="Century Gothic"/>
              </a:rPr>
              <a:t>supported SRO’s </a:t>
            </a:r>
            <a:r>
              <a:rPr sz="2400" dirty="0">
                <a:latin typeface="Century Gothic"/>
                <a:cs typeface="Century Gothic"/>
              </a:rPr>
              <a:t>for the next three  </a:t>
            </a:r>
            <a:r>
              <a:rPr sz="2400" spc="-5" dirty="0">
                <a:latin typeface="Century Gothic"/>
                <a:cs typeface="Century Gothic"/>
              </a:rPr>
              <a:t>years</a:t>
            </a:r>
            <a:endParaRPr sz="2400">
              <a:latin typeface="Century Gothic"/>
              <a:cs typeface="Century Gothic"/>
            </a:endParaRPr>
          </a:p>
          <a:p>
            <a:pPr marL="355600" marR="216535" indent="-3429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School and Town </a:t>
            </a:r>
            <a:r>
              <a:rPr sz="2400" dirty="0">
                <a:latin typeface="Century Gothic"/>
                <a:cs typeface="Century Gothic"/>
              </a:rPr>
              <a:t>have </a:t>
            </a:r>
            <a:r>
              <a:rPr sz="2400" spc="-5" dirty="0">
                <a:latin typeface="Century Gothic"/>
                <a:cs typeface="Century Gothic"/>
              </a:rPr>
              <a:t>worked </a:t>
            </a:r>
            <a:r>
              <a:rPr sz="2400" dirty="0">
                <a:latin typeface="Century Gothic"/>
                <a:cs typeface="Century Gothic"/>
              </a:rPr>
              <a:t>to improve </a:t>
            </a:r>
            <a:r>
              <a:rPr sz="2400" spc="-10" dirty="0">
                <a:latin typeface="Century Gothic"/>
                <a:cs typeface="Century Gothic"/>
              </a:rPr>
              <a:t>WI-FI  </a:t>
            </a:r>
            <a:r>
              <a:rPr sz="2400" dirty="0">
                <a:latin typeface="Century Gothic"/>
                <a:cs typeface="Century Gothic"/>
              </a:rPr>
              <a:t>expansion for </a:t>
            </a:r>
            <a:r>
              <a:rPr sz="2400" spc="-5" dirty="0">
                <a:latin typeface="Century Gothic"/>
                <a:cs typeface="Century Gothic"/>
              </a:rPr>
              <a:t>all School and Town</a:t>
            </a:r>
            <a:r>
              <a:rPr sz="2400" spc="-3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facilities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44039" y="608076"/>
            <a:ext cx="5017008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6173" y="718515"/>
            <a:ext cx="44138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FY </a:t>
            </a:r>
            <a:r>
              <a:rPr sz="3600" dirty="0"/>
              <a:t>2022 </a:t>
            </a:r>
            <a:r>
              <a:rPr sz="3600" spc="-5" dirty="0"/>
              <a:t>Public</a:t>
            </a:r>
            <a:r>
              <a:rPr sz="3600" spc="-120" dirty="0"/>
              <a:t> </a:t>
            </a:r>
            <a:r>
              <a:rPr sz="3600" spc="-50" dirty="0"/>
              <a:t>Works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48741" y="1550873"/>
            <a:ext cx="8196580" cy="486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542671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Town </a:t>
            </a:r>
            <a:r>
              <a:rPr sz="1800" spc="-10" dirty="0">
                <a:latin typeface="Arial"/>
                <a:cs typeface="Arial"/>
              </a:rPr>
              <a:t>Continues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support </a:t>
            </a:r>
            <a:r>
              <a:rPr sz="1800" spc="-10" dirty="0">
                <a:latin typeface="Arial"/>
                <a:cs typeface="Arial"/>
              </a:rPr>
              <a:t>our</a:t>
            </a:r>
            <a:r>
              <a:rPr sz="1800" spc="1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Public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Works	</a:t>
            </a:r>
            <a:r>
              <a:rPr sz="1800" spc="-5" dirty="0">
                <a:latin typeface="Arial"/>
                <a:cs typeface="Arial"/>
              </a:rPr>
              <a:t>Departments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provide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best services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our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citizens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Public </a:t>
            </a:r>
            <a:r>
              <a:rPr sz="1800" spc="-10" dirty="0">
                <a:latin typeface="Arial"/>
                <a:cs typeface="Arial"/>
              </a:rPr>
              <a:t>Works </a:t>
            </a:r>
            <a:r>
              <a:rPr sz="1800" spc="-5" dirty="0">
                <a:latin typeface="Arial"/>
                <a:cs typeface="Arial"/>
              </a:rPr>
              <a:t>Division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see a 2% increase overall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potential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contractual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increases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355600" marR="71818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20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have </a:t>
            </a:r>
            <a:r>
              <a:rPr sz="1800" spc="-10" dirty="0">
                <a:latin typeface="Arial"/>
                <a:cs typeface="Arial"/>
              </a:rPr>
              <a:t>worked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Superintendent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Public </a:t>
            </a:r>
            <a:r>
              <a:rPr sz="1800" spc="-10" dirty="0">
                <a:latin typeface="Arial"/>
                <a:cs typeface="Arial"/>
              </a:rPr>
              <a:t>Works </a:t>
            </a:r>
            <a:r>
              <a:rPr sz="1800" spc="-5" dirty="0">
                <a:latin typeface="Arial"/>
                <a:cs typeface="Arial"/>
              </a:rPr>
              <a:t>to reposition  resources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provide additional funding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maintenance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fleet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Most recently </a:t>
            </a:r>
            <a:r>
              <a:rPr sz="1800" spc="-25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have increased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Ball Field and Parks Account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by</a:t>
            </a:r>
            <a:endParaRPr sz="1800">
              <a:latin typeface="Arial"/>
              <a:cs typeface="Arial"/>
            </a:endParaRPr>
          </a:p>
          <a:p>
            <a:pPr marL="355600" marR="380365">
              <a:lnSpc>
                <a:spcPct val="100000"/>
              </a:lnSpc>
              <a:tabLst>
                <a:tab pos="4951730" algn="l"/>
              </a:tabLst>
            </a:pPr>
            <a:r>
              <a:rPr sz="1800" spc="-5" dirty="0">
                <a:latin typeface="Arial"/>
                <a:cs typeface="Arial"/>
              </a:rPr>
              <a:t>$100,000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keep our fields and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play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spaces	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high quality shape our  community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deserves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ts val="213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Public </a:t>
            </a:r>
            <a:r>
              <a:rPr sz="1800" spc="-10" dirty="0">
                <a:latin typeface="Arial"/>
                <a:cs typeface="Arial"/>
              </a:rPr>
              <a:t>Works </a:t>
            </a:r>
            <a:r>
              <a:rPr sz="1800" spc="-5" dirty="0">
                <a:latin typeface="Arial"/>
                <a:cs typeface="Arial"/>
              </a:rPr>
              <a:t>also receives support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their capital </a:t>
            </a:r>
            <a:r>
              <a:rPr sz="1800" spc="-10" dirty="0">
                <a:latin typeface="Arial"/>
                <a:cs typeface="Arial"/>
              </a:rPr>
              <a:t>needs </a:t>
            </a:r>
            <a:r>
              <a:rPr sz="1800" spc="-5" dirty="0">
                <a:latin typeface="Arial"/>
                <a:cs typeface="Arial"/>
              </a:rPr>
              <a:t>through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ts val="2130"/>
              </a:lnSpc>
            </a:pPr>
            <a:r>
              <a:rPr sz="1800" spc="-5" dirty="0">
                <a:latin typeface="Arial"/>
                <a:cs typeface="Arial"/>
              </a:rPr>
              <a:t>Capital Budget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Process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>
              <a:latin typeface="Arial"/>
              <a:cs typeface="Arial"/>
            </a:endParaRPr>
          </a:p>
          <a:p>
            <a:pPr marL="754380">
              <a:lnSpc>
                <a:spcPct val="100000"/>
              </a:lnSpc>
            </a:pPr>
            <a:r>
              <a:rPr sz="2000" spc="-35" dirty="0">
                <a:latin typeface="Palatino Linotype"/>
                <a:cs typeface="Palatino Linotype"/>
              </a:rPr>
              <a:t>Total </a:t>
            </a:r>
            <a:r>
              <a:rPr sz="2000" spc="-5" dirty="0">
                <a:latin typeface="Palatino Linotype"/>
                <a:cs typeface="Palatino Linotype"/>
              </a:rPr>
              <a:t>Commitment to General Fund </a:t>
            </a:r>
            <a:r>
              <a:rPr sz="2000" dirty="0">
                <a:latin typeface="Palatino Linotype"/>
                <a:cs typeface="Palatino Linotype"/>
              </a:rPr>
              <a:t>Public </a:t>
            </a:r>
            <a:r>
              <a:rPr sz="2000" spc="-25" dirty="0">
                <a:latin typeface="Palatino Linotype"/>
                <a:cs typeface="Palatino Linotype"/>
              </a:rPr>
              <a:t>Works</a:t>
            </a:r>
            <a:r>
              <a:rPr sz="2000" spc="-5" dirty="0">
                <a:latin typeface="Palatino Linotype"/>
                <a:cs typeface="Palatino Linotype"/>
              </a:rPr>
              <a:t> </a:t>
            </a:r>
            <a:r>
              <a:rPr sz="2000" dirty="0">
                <a:latin typeface="Palatino Linotype"/>
                <a:cs typeface="Palatino Linotype"/>
              </a:rPr>
              <a:t>$3,026,973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0575" y="0"/>
            <a:ext cx="6530340" cy="1141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5500" y="725423"/>
            <a:ext cx="4949952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96236" y="0"/>
            <a:ext cx="5732145" cy="149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7370" marR="5080" indent="-535305">
              <a:lnSpc>
                <a:spcPct val="120800"/>
              </a:lnSpc>
              <a:spcBef>
                <a:spcPts val="100"/>
              </a:spcBef>
            </a:pPr>
            <a:r>
              <a:rPr sz="4000" spc="-40" dirty="0"/>
              <a:t>HEALTH </a:t>
            </a:r>
            <a:r>
              <a:rPr sz="4000" spc="-5" dirty="0"/>
              <a:t>AND</a:t>
            </a:r>
            <a:r>
              <a:rPr sz="4000" spc="-165" dirty="0"/>
              <a:t> </a:t>
            </a:r>
            <a:r>
              <a:rPr sz="4000" spc="-10" dirty="0"/>
              <a:t>HUMAN  </a:t>
            </a:r>
            <a:r>
              <a:rPr sz="4000" spc="-25" dirty="0"/>
              <a:t>SERVICES </a:t>
            </a:r>
            <a:r>
              <a:rPr sz="4000" spc="-5" dirty="0"/>
              <a:t>FY</a:t>
            </a:r>
            <a:r>
              <a:rPr sz="4000" spc="-45" dirty="0"/>
              <a:t> </a:t>
            </a:r>
            <a:r>
              <a:rPr sz="4000" dirty="0"/>
              <a:t>2022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35940" y="1993519"/>
            <a:ext cx="7921625" cy="39770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58445" indent="-342900" algn="just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5" dirty="0">
                <a:latin typeface="Century Gothic"/>
                <a:cs typeface="Century Gothic"/>
              </a:rPr>
              <a:t>We </a:t>
            </a:r>
            <a:r>
              <a:rPr sz="2400" dirty="0">
                <a:latin typeface="Century Gothic"/>
                <a:cs typeface="Century Gothic"/>
              </a:rPr>
              <a:t>continue to fund a </a:t>
            </a:r>
            <a:r>
              <a:rPr sz="2400" spc="-5" dirty="0">
                <a:latin typeface="Century Gothic"/>
                <a:cs typeface="Century Gothic"/>
              </a:rPr>
              <a:t>full-time </a:t>
            </a:r>
            <a:r>
              <a:rPr sz="2400" dirty="0">
                <a:latin typeface="Century Gothic"/>
                <a:cs typeface="Century Gothic"/>
              </a:rPr>
              <a:t>Assistant </a:t>
            </a:r>
            <a:r>
              <a:rPr sz="2400" spc="-5" dirty="0">
                <a:latin typeface="Century Gothic"/>
                <a:cs typeface="Century Gothic"/>
              </a:rPr>
              <a:t>Veterans  </a:t>
            </a:r>
            <a:r>
              <a:rPr sz="2400" spc="5" dirty="0">
                <a:latin typeface="Century Gothic"/>
                <a:cs typeface="Century Gothic"/>
              </a:rPr>
              <a:t>Service</a:t>
            </a:r>
            <a:r>
              <a:rPr sz="2400" spc="-4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agent</a:t>
            </a:r>
            <a:endParaRPr sz="2400">
              <a:latin typeface="Century Gothic"/>
              <a:cs typeface="Century Gothic"/>
            </a:endParaRPr>
          </a:p>
          <a:p>
            <a:pPr marL="355600" marR="626745" indent="-342900" algn="just">
              <a:lnSpc>
                <a:spcPct val="90000"/>
              </a:lnSpc>
              <a:spcBef>
                <a:spcPts val="54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5" dirty="0">
                <a:latin typeface="Century Gothic"/>
                <a:cs typeface="Century Gothic"/>
              </a:rPr>
              <a:t>We </a:t>
            </a:r>
            <a:r>
              <a:rPr sz="2400" spc="5" dirty="0">
                <a:latin typeface="Century Gothic"/>
                <a:cs typeface="Century Gothic"/>
              </a:rPr>
              <a:t>have </a:t>
            </a:r>
            <a:r>
              <a:rPr sz="2400" dirty="0">
                <a:latin typeface="Century Gothic"/>
                <a:cs typeface="Century Gothic"/>
              </a:rPr>
              <a:t>provided additional COA funding for  goods and </a:t>
            </a:r>
            <a:r>
              <a:rPr sz="2400" spc="5" dirty="0">
                <a:latin typeface="Century Gothic"/>
                <a:cs typeface="Century Gothic"/>
              </a:rPr>
              <a:t>services </a:t>
            </a:r>
            <a:r>
              <a:rPr sz="2400" dirty="0">
                <a:latin typeface="Century Gothic"/>
                <a:cs typeface="Century Gothic"/>
              </a:rPr>
              <a:t>for our senior population</a:t>
            </a:r>
            <a:r>
              <a:rPr sz="2400" spc="-12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to  continue</a:t>
            </a:r>
            <a:r>
              <a:rPr sz="2400" spc="-3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thriving</a:t>
            </a:r>
            <a:endParaRPr sz="24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5" dirty="0">
                <a:latin typeface="Century Gothic"/>
                <a:cs typeface="Century Gothic"/>
              </a:rPr>
              <a:t>We </a:t>
            </a:r>
            <a:r>
              <a:rPr sz="2400" spc="5" dirty="0">
                <a:latin typeface="Century Gothic"/>
                <a:cs typeface="Century Gothic"/>
              </a:rPr>
              <a:t>have </a:t>
            </a:r>
            <a:r>
              <a:rPr sz="2400" dirty="0">
                <a:latin typeface="Century Gothic"/>
                <a:cs typeface="Century Gothic"/>
              </a:rPr>
              <a:t>increased funding for the Board of Health  agents and </a:t>
            </a:r>
            <a:r>
              <a:rPr sz="2400" spc="5" dirty="0">
                <a:latin typeface="Century Gothic"/>
                <a:cs typeface="Century Gothic"/>
              </a:rPr>
              <a:t>have </a:t>
            </a:r>
            <a:r>
              <a:rPr sz="2400" dirty="0">
                <a:latin typeface="Century Gothic"/>
                <a:cs typeface="Century Gothic"/>
              </a:rPr>
              <a:t>funded a </a:t>
            </a:r>
            <a:r>
              <a:rPr sz="2400" spc="-5" dirty="0">
                <a:latin typeface="Century Gothic"/>
                <a:cs typeface="Century Gothic"/>
              </a:rPr>
              <a:t>full-time </a:t>
            </a:r>
            <a:r>
              <a:rPr sz="2400" dirty="0">
                <a:latin typeface="Century Gothic"/>
                <a:cs typeface="Century Gothic"/>
              </a:rPr>
              <a:t>Nurse </a:t>
            </a:r>
            <a:r>
              <a:rPr sz="2400" spc="-5" dirty="0">
                <a:latin typeface="Century Gothic"/>
                <a:cs typeface="Century Gothic"/>
              </a:rPr>
              <a:t>and </a:t>
            </a:r>
            <a:r>
              <a:rPr sz="2400" dirty="0">
                <a:latin typeface="Century Gothic"/>
                <a:cs typeface="Century Gothic"/>
              </a:rPr>
              <a:t>a ¾  Nurse to keep the </a:t>
            </a:r>
            <a:r>
              <a:rPr sz="2400" spc="-5" dirty="0">
                <a:latin typeface="Century Gothic"/>
                <a:cs typeface="Century Gothic"/>
              </a:rPr>
              <a:t>Town healthy </a:t>
            </a:r>
            <a:r>
              <a:rPr sz="2400" dirty="0">
                <a:latin typeface="Century Gothic"/>
                <a:cs typeface="Century Gothic"/>
              </a:rPr>
              <a:t>during the </a:t>
            </a:r>
            <a:r>
              <a:rPr sz="2400" spc="-15" dirty="0">
                <a:latin typeface="Century Gothic"/>
                <a:cs typeface="Century Gothic"/>
              </a:rPr>
              <a:t>COVID-  </a:t>
            </a:r>
            <a:r>
              <a:rPr sz="2400" spc="-5" dirty="0">
                <a:latin typeface="Century Gothic"/>
                <a:cs typeface="Century Gothic"/>
              </a:rPr>
              <a:t>19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Pandemic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Century Gothic"/>
              <a:cs typeface="Century Gothic"/>
            </a:endParaRPr>
          </a:p>
          <a:p>
            <a:pPr marL="149860" algn="ctr">
              <a:lnSpc>
                <a:spcPct val="100000"/>
              </a:lnSpc>
            </a:pPr>
            <a:r>
              <a:rPr sz="2400" b="1" dirty="0">
                <a:latin typeface="Century Gothic"/>
                <a:cs typeface="Century Gothic"/>
              </a:rPr>
              <a:t>Total increase </a:t>
            </a:r>
            <a:r>
              <a:rPr sz="2400" b="1" spc="-5" dirty="0">
                <a:latin typeface="Century Gothic"/>
                <a:cs typeface="Century Gothic"/>
              </a:rPr>
              <a:t>$114,897 or</a:t>
            </a:r>
            <a:r>
              <a:rPr sz="2400" b="1" spc="35" dirty="0">
                <a:latin typeface="Century Gothic"/>
                <a:cs typeface="Century Gothic"/>
              </a:rPr>
              <a:t> </a:t>
            </a:r>
            <a:r>
              <a:rPr sz="2400" b="1" spc="-5" dirty="0">
                <a:latin typeface="Century Gothic"/>
                <a:cs typeface="Century Gothic"/>
              </a:rPr>
              <a:t>8.4%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9639" y="504444"/>
            <a:ext cx="8045196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1125" y="674065"/>
            <a:ext cx="71450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CULTURAL</a:t>
            </a:r>
            <a:r>
              <a:rPr spc="-265" dirty="0"/>
              <a:t> </a:t>
            </a:r>
            <a:r>
              <a:rPr spc="-30" dirty="0"/>
              <a:t>SERVICES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91183"/>
            <a:ext cx="8010525" cy="44519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67030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</a:t>
            </a:r>
            <a:r>
              <a:rPr sz="2400" dirty="0">
                <a:latin typeface="Century Gothic"/>
                <a:cs typeface="Century Gothic"/>
              </a:rPr>
              <a:t>Library has taken on the task to keep services  open and </a:t>
            </a:r>
            <a:r>
              <a:rPr sz="2400" spc="-5" dirty="0">
                <a:latin typeface="Century Gothic"/>
                <a:cs typeface="Century Gothic"/>
              </a:rPr>
              <a:t>allow </a:t>
            </a:r>
            <a:r>
              <a:rPr sz="2400" dirty="0">
                <a:latin typeface="Century Gothic"/>
                <a:cs typeface="Century Gothic"/>
              </a:rPr>
              <a:t>the public to </a:t>
            </a:r>
            <a:r>
              <a:rPr sz="2400" spc="5" dirty="0">
                <a:latin typeface="Century Gothic"/>
                <a:cs typeface="Century Gothic"/>
              </a:rPr>
              <a:t>have </a:t>
            </a:r>
            <a:r>
              <a:rPr sz="2400" dirty="0">
                <a:latin typeface="Century Gothic"/>
                <a:cs typeface="Century Gothic"/>
              </a:rPr>
              <a:t>access to  Library Resources during the</a:t>
            </a:r>
            <a:r>
              <a:rPr sz="2400" spc="-1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Pandemic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050">
              <a:latin typeface="Century Gothic"/>
              <a:cs typeface="Century Gothic"/>
            </a:endParaRPr>
          </a:p>
          <a:p>
            <a:pPr marL="355600" marR="229235" indent="-342900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Town </a:t>
            </a:r>
            <a:r>
              <a:rPr sz="2400" dirty="0">
                <a:latin typeface="Century Gothic"/>
                <a:cs typeface="Century Gothic"/>
              </a:rPr>
              <a:t>continues to fund under cultural services  clam flats, </a:t>
            </a:r>
            <a:r>
              <a:rPr sz="2400" spc="5" dirty="0">
                <a:latin typeface="Century Gothic"/>
                <a:cs typeface="Century Gothic"/>
              </a:rPr>
              <a:t>veteran </a:t>
            </a:r>
            <a:r>
              <a:rPr sz="2400" dirty="0">
                <a:latin typeface="Century Gothic"/>
                <a:cs typeface="Century Gothic"/>
              </a:rPr>
              <a:t>memorials, and the</a:t>
            </a:r>
            <a:r>
              <a:rPr sz="2400" spc="-12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historic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ts val="2555"/>
              </a:lnSpc>
            </a:pPr>
            <a:r>
              <a:rPr sz="2400" dirty="0">
                <a:latin typeface="Century Gothic"/>
                <a:cs typeface="Century Gothic"/>
              </a:rPr>
              <a:t>commissions</a:t>
            </a:r>
            <a:r>
              <a:rPr sz="2400" spc="-4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effort’s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entury Gothic"/>
                <a:cs typeface="Century Gothic"/>
              </a:rPr>
              <a:t>The </a:t>
            </a:r>
            <a:r>
              <a:rPr sz="2400" dirty="0">
                <a:latin typeface="Century Gothic"/>
                <a:cs typeface="Century Gothic"/>
              </a:rPr>
              <a:t>cultural services benefit us</a:t>
            </a:r>
            <a:r>
              <a:rPr sz="2400" spc="-5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all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Century Gothic"/>
              <a:cs typeface="Century Gothic"/>
            </a:endParaRPr>
          </a:p>
          <a:p>
            <a:pPr marL="3271520" marR="5080" indent="-3201035">
              <a:lnSpc>
                <a:spcPts val="2590"/>
              </a:lnSpc>
            </a:pPr>
            <a:r>
              <a:rPr sz="2400" spc="-5" dirty="0">
                <a:latin typeface="Century Gothic"/>
                <a:cs typeface="Century Gothic"/>
              </a:rPr>
              <a:t>Total </a:t>
            </a:r>
            <a:r>
              <a:rPr sz="2400" dirty="0">
                <a:latin typeface="Century Gothic"/>
                <a:cs typeface="Century Gothic"/>
              </a:rPr>
              <a:t>Commitment to our Library </a:t>
            </a:r>
            <a:r>
              <a:rPr sz="2400" spc="-5" dirty="0">
                <a:latin typeface="Century Gothic"/>
                <a:cs typeface="Century Gothic"/>
              </a:rPr>
              <a:t>and </a:t>
            </a:r>
            <a:r>
              <a:rPr sz="2400" dirty="0">
                <a:latin typeface="Century Gothic"/>
                <a:cs typeface="Century Gothic"/>
              </a:rPr>
              <a:t>Cultural</a:t>
            </a:r>
            <a:r>
              <a:rPr sz="2400" spc="-12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Services  </a:t>
            </a:r>
            <a:r>
              <a:rPr sz="2400" spc="10" dirty="0">
                <a:latin typeface="Century Gothic"/>
                <a:cs typeface="Century Gothic"/>
              </a:rPr>
              <a:t>is</a:t>
            </a:r>
            <a:r>
              <a:rPr sz="2400" spc="-3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$826,148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3451" y="504444"/>
            <a:ext cx="4194048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5317" y="674065"/>
            <a:ext cx="32931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UTILITIES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3675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The Town </a:t>
            </a:r>
            <a:r>
              <a:rPr spc="-5" dirty="0"/>
              <a:t>will </a:t>
            </a:r>
            <a:r>
              <a:rPr dirty="0"/>
              <a:t>be receiving </a:t>
            </a:r>
            <a:r>
              <a:rPr spc="-5" dirty="0"/>
              <a:t>additional </a:t>
            </a:r>
            <a:r>
              <a:rPr dirty="0"/>
              <a:t>energy credits with </a:t>
            </a:r>
            <a:r>
              <a:rPr spc="5" dirty="0"/>
              <a:t>the  </a:t>
            </a:r>
            <a:r>
              <a:rPr dirty="0"/>
              <a:t>most recent </a:t>
            </a:r>
            <a:r>
              <a:rPr spc="-5" dirty="0"/>
              <a:t>power </a:t>
            </a:r>
            <a:r>
              <a:rPr dirty="0"/>
              <a:t>purchase agreement </a:t>
            </a:r>
            <a:r>
              <a:rPr spc="-5" dirty="0"/>
              <a:t>as </a:t>
            </a:r>
            <a:r>
              <a:rPr dirty="0"/>
              <a:t>well </a:t>
            </a:r>
            <a:r>
              <a:rPr spc="-5" dirty="0"/>
              <a:t>as placing</a:t>
            </a:r>
            <a:r>
              <a:rPr spc="-165" dirty="0"/>
              <a:t> </a:t>
            </a:r>
            <a:r>
              <a:rPr dirty="0"/>
              <a:t>a  </a:t>
            </a:r>
            <a:r>
              <a:rPr spc="-5" dirty="0"/>
              <a:t>solar array </a:t>
            </a:r>
            <a:r>
              <a:rPr dirty="0"/>
              <a:t>field on our capped</a:t>
            </a:r>
            <a:r>
              <a:rPr spc="-90" dirty="0"/>
              <a:t> </a:t>
            </a:r>
            <a:r>
              <a:rPr spc="-5" dirty="0"/>
              <a:t>landfill</a:t>
            </a: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700" dirty="0"/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30" dirty="0"/>
              <a:t>We </a:t>
            </a:r>
            <a:r>
              <a:rPr spc="5" dirty="0"/>
              <a:t>have </a:t>
            </a:r>
            <a:r>
              <a:rPr dirty="0"/>
              <a:t>invested, with green community </a:t>
            </a:r>
            <a:r>
              <a:rPr spc="-5" dirty="0"/>
              <a:t>grant </a:t>
            </a:r>
            <a:r>
              <a:rPr dirty="0"/>
              <a:t>funds, into</a:t>
            </a:r>
            <a:r>
              <a:rPr spc="-100" dirty="0"/>
              <a:t> </a:t>
            </a:r>
            <a:r>
              <a:rPr spc="-5" dirty="0"/>
              <a:t>LED  </a:t>
            </a:r>
            <a:r>
              <a:rPr dirty="0"/>
              <a:t>lighting </a:t>
            </a:r>
            <a:r>
              <a:rPr spc="-5" dirty="0"/>
              <a:t>for </a:t>
            </a:r>
            <a:r>
              <a:rPr dirty="0"/>
              <a:t>school </a:t>
            </a:r>
            <a:r>
              <a:rPr spc="-5" dirty="0"/>
              <a:t>buildings and </a:t>
            </a:r>
            <a:r>
              <a:rPr spc="5" dirty="0"/>
              <a:t>the </a:t>
            </a:r>
            <a:r>
              <a:rPr spc="-5" dirty="0"/>
              <a:t>Fire Station, Town Hall is  </a:t>
            </a:r>
            <a:r>
              <a:rPr dirty="0"/>
              <a:t>coming up</a:t>
            </a:r>
            <a:r>
              <a:rPr spc="-35" dirty="0"/>
              <a:t> </a:t>
            </a:r>
            <a:r>
              <a:rPr dirty="0"/>
              <a:t>next!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700" dirty="0"/>
          </a:p>
          <a:p>
            <a:pPr marL="355600" marR="8255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The </a:t>
            </a:r>
            <a:r>
              <a:rPr spc="-5" dirty="0"/>
              <a:t>Utility Budget </a:t>
            </a:r>
            <a:r>
              <a:rPr dirty="0"/>
              <a:t>covers </a:t>
            </a:r>
            <a:r>
              <a:rPr spc="-5" dirty="0"/>
              <a:t>all Town building </a:t>
            </a:r>
            <a:r>
              <a:rPr dirty="0"/>
              <a:t>costs </a:t>
            </a:r>
            <a:r>
              <a:rPr spc="-5" dirty="0"/>
              <a:t>for </a:t>
            </a:r>
            <a:r>
              <a:rPr dirty="0"/>
              <a:t>heat,  electricity, </a:t>
            </a:r>
            <a:r>
              <a:rPr spc="-5" dirty="0"/>
              <a:t>and</a:t>
            </a:r>
            <a:r>
              <a:rPr spc="-60" dirty="0"/>
              <a:t> </a:t>
            </a:r>
            <a:r>
              <a:rPr dirty="0"/>
              <a:t>communications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700" dirty="0"/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The current funding level </a:t>
            </a:r>
            <a:r>
              <a:rPr spc="-5" dirty="0"/>
              <a:t>is $402,588 </a:t>
            </a:r>
            <a:r>
              <a:rPr dirty="0"/>
              <a:t>and we hope </a:t>
            </a:r>
            <a:r>
              <a:rPr spc="5" dirty="0"/>
              <a:t>this </a:t>
            </a:r>
            <a:r>
              <a:rPr spc="-5" dirty="0"/>
              <a:t>will</a:t>
            </a:r>
            <a:r>
              <a:rPr spc="-180" dirty="0"/>
              <a:t> </a:t>
            </a:r>
            <a:r>
              <a:rPr spc="-5" dirty="0"/>
              <a:t>be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decreased by </a:t>
            </a:r>
            <a:r>
              <a:rPr dirty="0"/>
              <a:t>energy credit</a:t>
            </a:r>
            <a:r>
              <a:rPr spc="-55" dirty="0"/>
              <a:t> </a:t>
            </a:r>
            <a:r>
              <a:rPr dirty="0"/>
              <a:t>offsets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50592" y="0"/>
            <a:ext cx="4413504" cy="1362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2457" y="0"/>
            <a:ext cx="33394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REVENUE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62455"/>
            <a:ext cx="7565517" cy="527960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8607" y="0"/>
            <a:ext cx="4157472" cy="1316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dirty="0"/>
              <a:t>EXPENSE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10" y="1558281"/>
            <a:ext cx="7503865" cy="507071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695" y="0"/>
            <a:ext cx="6678168" cy="1126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5504" y="0"/>
            <a:ext cx="579945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dirty="0"/>
              <a:t>CLOSING</a:t>
            </a:r>
            <a:r>
              <a:rPr sz="4500" spc="-80" dirty="0"/>
              <a:t> </a:t>
            </a:r>
            <a:r>
              <a:rPr sz="4500" spc="-15" dirty="0"/>
              <a:t>SUMMARY</a:t>
            </a:r>
            <a:endParaRPr sz="45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21791" y="1171701"/>
            <a:ext cx="8042909" cy="5147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 FY2022 Budget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as presented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is</a:t>
            </a:r>
            <a:r>
              <a:rPr sz="1400" spc="-8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balanced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 Tax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rate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went down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 $13.19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per</a:t>
            </a:r>
            <a:r>
              <a:rPr sz="1400" spc="-3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thousand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Schools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received a 3%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increase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of their FY21</a:t>
            </a:r>
            <a:r>
              <a:rPr sz="1400" spc="-17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Budget.</a:t>
            </a:r>
            <a:endParaRPr sz="1400" dirty="0">
              <a:latin typeface="Century Gothic"/>
              <a:cs typeface="Century Gothic"/>
            </a:endParaRPr>
          </a:p>
          <a:p>
            <a:pPr marL="355600" marR="71755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School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Resources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Officers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will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continue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be funded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by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our grant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(SRO’s at the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MHS, 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FBMS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 the</a:t>
            </a:r>
            <a:r>
              <a:rPr sz="1400" spc="-3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Elementary)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General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Government Budget has increased by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2.5</a:t>
            </a:r>
            <a:r>
              <a:rPr sz="1400" spc="-10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%</a:t>
            </a:r>
            <a:endParaRPr sz="1400" dirty="0">
              <a:latin typeface="Century Gothic"/>
              <a:cs typeface="Century Gothic"/>
            </a:endParaRPr>
          </a:p>
          <a:p>
            <a:pPr marL="355600" marR="4445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Town Hall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elevator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is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up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running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create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better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access for our citizens</a:t>
            </a:r>
            <a:r>
              <a:rPr sz="1400" spc="-17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who 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struggle with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mobility</a:t>
            </a:r>
            <a:r>
              <a:rPr sz="1400" spc="-114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issues.</a:t>
            </a:r>
            <a:endParaRPr sz="1400" dirty="0">
              <a:latin typeface="Century Gothic"/>
              <a:cs typeface="Century Gothic"/>
            </a:endParaRPr>
          </a:p>
          <a:p>
            <a:pPr marL="355600" marR="47307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are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funding full time nurse </a:t>
            </a:r>
            <a:r>
              <a:rPr sz="1400" spc="-10" dirty="0">
                <a:solidFill>
                  <a:srgbClr val="0000CC"/>
                </a:solidFill>
                <a:latin typeface="Century Gothic"/>
                <a:cs typeface="Century Gothic"/>
              </a:rPr>
              <a:t>to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BOH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 are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funding a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¾’s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position for another  nurse.</a:t>
            </a:r>
            <a:endParaRPr sz="1400" dirty="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are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funding a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full-time Assistant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Planner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Assistant Conservation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Agent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</a:t>
            </a:r>
            <a:r>
              <a:rPr sz="1400" spc="-16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manage 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very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large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case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load</a:t>
            </a:r>
            <a:r>
              <a:rPr sz="1400" spc="-8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demands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are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funding colas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contracts without Free Cash</a:t>
            </a:r>
            <a:r>
              <a:rPr sz="1400" spc="-11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usage.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continue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cost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share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with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Schools for</a:t>
            </a:r>
            <a:r>
              <a:rPr sz="1400" spc="-12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HR.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have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increased public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safety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funding by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$357,182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for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Fire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</a:t>
            </a:r>
            <a:r>
              <a:rPr sz="1400" spc="-17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Police.</a:t>
            </a:r>
            <a:endParaRPr sz="1400" dirty="0">
              <a:latin typeface="Century Gothic"/>
              <a:cs typeface="Century Gothic"/>
            </a:endParaRPr>
          </a:p>
          <a:p>
            <a:pPr marL="355600" marR="2794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have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increased CTG Ball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Field accounts by $100,000 and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have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provided DPW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with 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flexibility to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manage overtime</a:t>
            </a:r>
            <a:r>
              <a:rPr sz="1400" spc="-7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costs.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No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layoffs or</a:t>
            </a:r>
            <a:r>
              <a:rPr sz="1400" spc="-7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furloughs</a:t>
            </a:r>
            <a:endParaRPr sz="1400" dirty="0">
              <a:latin typeface="Century Gothic"/>
              <a:cs typeface="Century Gothic"/>
            </a:endParaRPr>
          </a:p>
          <a:p>
            <a:pPr marL="355600" marR="10922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Capital projects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are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underway for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the DPW ‘s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new building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and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plans for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additional  space, Senior Center expansion, the new Police Station and our seawalls. I am happy</a:t>
            </a:r>
            <a:r>
              <a:rPr sz="1400" spc="-229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 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report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that to date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we have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saved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taxpayers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$13.7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million dollars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due to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very 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valuable interest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rates and the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use of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$1.2 million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in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bond premium funds for these  projects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</a:t>
            </a:r>
            <a:r>
              <a:rPr sz="1400" spc="-40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date.</a:t>
            </a:r>
            <a:endParaRPr sz="14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We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will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continue to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look for ways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reduce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costs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on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these projects </a:t>
            </a:r>
            <a:r>
              <a:rPr sz="1400" spc="-5" dirty="0">
                <a:solidFill>
                  <a:srgbClr val="0000CC"/>
                </a:solidFill>
                <a:latin typeface="Century Gothic"/>
                <a:cs typeface="Century Gothic"/>
              </a:rPr>
              <a:t>as </a:t>
            </a:r>
            <a:r>
              <a:rPr sz="1400" spc="5" dirty="0">
                <a:solidFill>
                  <a:srgbClr val="0000CC"/>
                </a:solidFill>
                <a:latin typeface="Century Gothic"/>
                <a:cs typeface="Century Gothic"/>
              </a:rPr>
              <a:t>we move</a:t>
            </a:r>
            <a:r>
              <a:rPr sz="1400" spc="-145" dirty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0000CC"/>
                </a:solidFill>
                <a:latin typeface="Century Gothic"/>
                <a:cs typeface="Century Gothic"/>
              </a:rPr>
              <a:t>forward.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57727" y="231647"/>
            <a:ext cx="4105655" cy="588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6129" y="291211"/>
            <a:ext cx="3712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/>
              <a:t>BUDGETARY</a:t>
            </a:r>
            <a:r>
              <a:rPr sz="2000" spc="-175" dirty="0"/>
              <a:t> </a:t>
            </a:r>
            <a:r>
              <a:rPr sz="2000" dirty="0"/>
              <a:t>ACHIEVEMENTS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4309871" y="967739"/>
            <a:ext cx="1802892" cy="588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1027557"/>
            <a:ext cx="8156575" cy="5041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6510" algn="ctr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2E5796"/>
                </a:solidFill>
                <a:latin typeface="Palatino Linotype"/>
                <a:cs typeface="Palatino Linotype"/>
              </a:rPr>
              <a:t>OVERVIEW</a:t>
            </a:r>
            <a:endParaRPr sz="2000" dirty="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Palatino Linotype"/>
              <a:cs typeface="Palatino Linotype"/>
            </a:endParaRPr>
          </a:p>
          <a:p>
            <a:pPr marL="355600" indent="-342900">
              <a:lnSpc>
                <a:spcPts val="162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accomplished a </a:t>
            </a:r>
            <a:r>
              <a:rPr sz="1500" spc="-5" dirty="0">
                <a:latin typeface="Century Gothic"/>
                <a:cs typeface="Century Gothic"/>
              </a:rPr>
              <a:t>great deal </a:t>
            </a:r>
            <a:r>
              <a:rPr sz="1500" dirty="0">
                <a:latin typeface="Century Gothic"/>
                <a:cs typeface="Century Gothic"/>
              </a:rPr>
              <a:t>with this </a:t>
            </a:r>
            <a:r>
              <a:rPr sz="1500" spc="-5" dirty="0">
                <a:latin typeface="Century Gothic"/>
                <a:cs typeface="Century Gothic"/>
              </a:rPr>
              <a:t>Budget </a:t>
            </a:r>
            <a:r>
              <a:rPr sz="1500" dirty="0">
                <a:latin typeface="Century Gothic"/>
                <a:cs typeface="Century Gothic"/>
              </a:rPr>
              <a:t>while </a:t>
            </a:r>
            <a:r>
              <a:rPr sz="1500" spc="-5" dirty="0">
                <a:latin typeface="Century Gothic"/>
                <a:cs typeface="Century Gothic"/>
              </a:rPr>
              <a:t>we </a:t>
            </a:r>
            <a:r>
              <a:rPr sz="1500" dirty="0">
                <a:latin typeface="Century Gothic"/>
                <a:cs typeface="Century Gothic"/>
              </a:rPr>
              <a:t>continue to</a:t>
            </a:r>
            <a:r>
              <a:rPr sz="1500" spc="-10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combat</a:t>
            </a:r>
            <a:endParaRPr sz="1500" dirty="0">
              <a:latin typeface="Century Gothic"/>
              <a:cs typeface="Century Gothic"/>
            </a:endParaRPr>
          </a:p>
          <a:p>
            <a:pPr marL="355600">
              <a:lnSpc>
                <a:spcPts val="1620"/>
              </a:lnSpc>
            </a:pPr>
            <a:r>
              <a:rPr sz="1500" dirty="0">
                <a:latin typeface="Century Gothic"/>
                <a:cs typeface="Century Gothic"/>
              </a:rPr>
              <a:t>COVID-19</a:t>
            </a:r>
          </a:p>
          <a:p>
            <a:pPr marL="355600" marR="480695" indent="-342900">
              <a:lnSpc>
                <a:spcPct val="798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The FY </a:t>
            </a:r>
            <a:r>
              <a:rPr sz="1500" spc="-5" dirty="0">
                <a:latin typeface="Century Gothic"/>
                <a:cs typeface="Century Gothic"/>
              </a:rPr>
              <a:t>2022 </a:t>
            </a:r>
            <a:r>
              <a:rPr sz="1500" dirty="0">
                <a:latin typeface="Century Gothic"/>
                <a:cs typeface="Century Gothic"/>
              </a:rPr>
              <a:t>Budget will provide </a:t>
            </a:r>
            <a:r>
              <a:rPr sz="1500" spc="-5" dirty="0">
                <a:latin typeface="Century Gothic"/>
                <a:cs typeface="Century Gothic"/>
              </a:rPr>
              <a:t>$1,577,000 </a:t>
            </a:r>
            <a:r>
              <a:rPr sz="1500" spc="5" dirty="0" smtClean="0">
                <a:latin typeface="Century Gothic"/>
                <a:cs typeface="Century Gothic"/>
              </a:rPr>
              <a:t>in </a:t>
            </a:r>
            <a:r>
              <a:rPr sz="1500" dirty="0">
                <a:latin typeface="Century Gothic"/>
                <a:cs typeface="Century Gothic"/>
              </a:rPr>
              <a:t>new revenue for the </a:t>
            </a:r>
            <a:r>
              <a:rPr sz="1500" spc="-5" dirty="0">
                <a:latin typeface="Century Gothic"/>
                <a:cs typeface="Century Gothic"/>
              </a:rPr>
              <a:t>School  Department</a:t>
            </a:r>
            <a:r>
              <a:rPr sz="1700" spc="-5" dirty="0">
                <a:latin typeface="Century Gothic"/>
                <a:cs typeface="Century Gothic"/>
              </a:rPr>
              <a:t>, </a:t>
            </a:r>
            <a:r>
              <a:rPr sz="1400" dirty="0">
                <a:latin typeface="Century Gothic"/>
                <a:cs typeface="Century Gothic"/>
              </a:rPr>
              <a:t>a </a:t>
            </a:r>
            <a:r>
              <a:rPr sz="1400" spc="-10" dirty="0">
                <a:latin typeface="Century Gothic"/>
                <a:cs typeface="Century Gothic"/>
              </a:rPr>
              <a:t>3.0% </a:t>
            </a:r>
            <a:r>
              <a:rPr sz="1400" dirty="0">
                <a:latin typeface="Century Gothic"/>
                <a:cs typeface="Century Gothic"/>
              </a:rPr>
              <a:t>increase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overall</a:t>
            </a:r>
          </a:p>
          <a:p>
            <a:pPr marL="355600" marR="650240" indent="-342900">
              <a:lnSpc>
                <a:spcPct val="80000"/>
              </a:lnSpc>
              <a:spcBef>
                <a:spcPts val="3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entury Gothic"/>
                <a:cs typeface="Century Gothic"/>
              </a:rPr>
              <a:t>General </a:t>
            </a:r>
            <a:r>
              <a:rPr sz="1500" dirty="0">
                <a:latin typeface="Century Gothic"/>
                <a:cs typeface="Century Gothic"/>
              </a:rPr>
              <a:t>Government has increased </a:t>
            </a:r>
            <a:r>
              <a:rPr sz="1500" spc="-5" dirty="0">
                <a:latin typeface="Century Gothic"/>
                <a:cs typeface="Century Gothic"/>
              </a:rPr>
              <a:t>by </a:t>
            </a:r>
            <a:r>
              <a:rPr sz="1500" spc="-10" dirty="0">
                <a:latin typeface="Century Gothic"/>
                <a:cs typeface="Century Gothic"/>
              </a:rPr>
              <a:t>2.57% </a:t>
            </a:r>
            <a:r>
              <a:rPr sz="1500" spc="-5" dirty="0">
                <a:latin typeface="Century Gothic"/>
                <a:cs typeface="Century Gothic"/>
              </a:rPr>
              <a:t>and we </a:t>
            </a:r>
            <a:r>
              <a:rPr sz="1500" dirty="0">
                <a:latin typeface="Century Gothic"/>
                <a:cs typeface="Century Gothic"/>
              </a:rPr>
              <a:t>have built-in some </a:t>
            </a:r>
            <a:r>
              <a:rPr sz="1500" spc="-5" dirty="0">
                <a:latin typeface="Century Gothic"/>
                <a:cs typeface="Century Gothic"/>
              </a:rPr>
              <a:t>new  </a:t>
            </a:r>
            <a:r>
              <a:rPr sz="1500" dirty="0">
                <a:latin typeface="Century Gothic"/>
                <a:cs typeface="Century Gothic"/>
              </a:rPr>
              <a:t>positions while repositioning resources </a:t>
            </a:r>
            <a:r>
              <a:rPr sz="1500" spc="5" dirty="0">
                <a:latin typeface="Century Gothic"/>
                <a:cs typeface="Century Gothic"/>
              </a:rPr>
              <a:t>to </a:t>
            </a:r>
            <a:r>
              <a:rPr sz="1500" dirty="0">
                <a:latin typeface="Century Gothic"/>
                <a:cs typeface="Century Gothic"/>
              </a:rPr>
              <a:t>achieve this</a:t>
            </a:r>
            <a:r>
              <a:rPr sz="1500" spc="-9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goal</a:t>
            </a:r>
            <a:endParaRPr sz="15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added a full-time Nurse </a:t>
            </a:r>
            <a:r>
              <a:rPr sz="1500" spc="-5" dirty="0">
                <a:latin typeface="Century Gothic"/>
                <a:cs typeface="Century Gothic"/>
              </a:rPr>
              <a:t>and </a:t>
            </a:r>
            <a:r>
              <a:rPr sz="1500" dirty="0">
                <a:latin typeface="Century Gothic"/>
                <a:cs typeface="Century Gothic"/>
              </a:rPr>
              <a:t>a ¾ Nurse for </a:t>
            </a:r>
            <a:r>
              <a:rPr sz="1500" spc="-5" dirty="0">
                <a:latin typeface="Century Gothic"/>
                <a:cs typeface="Century Gothic"/>
              </a:rPr>
              <a:t>The Board </a:t>
            </a:r>
            <a:r>
              <a:rPr sz="1500" dirty="0">
                <a:latin typeface="Century Gothic"/>
                <a:cs typeface="Century Gothic"/>
              </a:rPr>
              <a:t>of</a:t>
            </a:r>
            <a:r>
              <a:rPr sz="1500" spc="-9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Health</a:t>
            </a:r>
            <a:endParaRPr sz="15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added a full -time Assistant</a:t>
            </a:r>
            <a:r>
              <a:rPr sz="1500" spc="-10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Planner</a:t>
            </a:r>
            <a:endParaRPr sz="15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added a full-time Assistant Conservation</a:t>
            </a:r>
            <a:r>
              <a:rPr sz="1500" spc="-12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Agent</a:t>
            </a:r>
            <a:endParaRPr sz="1500" dirty="0">
              <a:latin typeface="Century Gothic"/>
              <a:cs typeface="Century Gothic"/>
            </a:endParaRPr>
          </a:p>
          <a:p>
            <a:pPr marL="355600" marR="387985" indent="-342900">
              <a:lnSpc>
                <a:spcPct val="8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</a:t>
            </a:r>
            <a:r>
              <a:rPr sz="1500" spc="-5" dirty="0">
                <a:latin typeface="Century Gothic"/>
                <a:cs typeface="Century Gothic"/>
              </a:rPr>
              <a:t>accounted </a:t>
            </a:r>
            <a:r>
              <a:rPr sz="1500" dirty="0">
                <a:latin typeface="Century Gothic"/>
                <a:cs typeface="Century Gothic"/>
              </a:rPr>
              <a:t>for COLA’s </a:t>
            </a:r>
            <a:r>
              <a:rPr sz="1500" spc="-5" dirty="0">
                <a:latin typeface="Century Gothic"/>
                <a:cs typeface="Century Gothic"/>
              </a:rPr>
              <a:t>and </a:t>
            </a:r>
            <a:r>
              <a:rPr sz="1500" dirty="0">
                <a:latin typeface="Century Gothic"/>
                <a:cs typeface="Century Gothic"/>
              </a:rPr>
              <a:t>contracts </a:t>
            </a:r>
            <a:r>
              <a:rPr sz="1500" spc="5" dirty="0">
                <a:latin typeface="Century Gothic"/>
                <a:cs typeface="Century Gothic"/>
              </a:rPr>
              <a:t>in </a:t>
            </a:r>
            <a:r>
              <a:rPr sz="1500" dirty="0">
                <a:latin typeface="Century Gothic"/>
                <a:cs typeface="Century Gothic"/>
              </a:rPr>
              <a:t>all divisions without use of Free  Cash</a:t>
            </a:r>
          </a:p>
          <a:p>
            <a:pPr marL="355600" indent="-342900">
              <a:lnSpc>
                <a:spcPts val="162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continue our cost share </a:t>
            </a:r>
            <a:r>
              <a:rPr sz="1500" spc="-5" dirty="0">
                <a:latin typeface="Century Gothic"/>
                <a:cs typeface="Century Gothic"/>
              </a:rPr>
              <a:t>agreement </a:t>
            </a:r>
            <a:r>
              <a:rPr sz="1500" dirty="0">
                <a:latin typeface="Century Gothic"/>
                <a:cs typeface="Century Gothic"/>
              </a:rPr>
              <a:t>with the schools for the </a:t>
            </a:r>
            <a:r>
              <a:rPr sz="1500" spc="-5" dirty="0">
                <a:latin typeface="Century Gothic"/>
                <a:cs typeface="Century Gothic"/>
              </a:rPr>
              <a:t>Human</a:t>
            </a:r>
            <a:r>
              <a:rPr sz="1500" spc="3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Resources</a:t>
            </a:r>
          </a:p>
          <a:p>
            <a:pPr marL="355600">
              <a:lnSpc>
                <a:spcPts val="1620"/>
              </a:lnSpc>
            </a:pPr>
            <a:r>
              <a:rPr sz="1500" dirty="0">
                <a:latin typeface="Century Gothic"/>
                <a:cs typeface="Century Gothic"/>
              </a:rPr>
              <a:t>Division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continue to fund full time Building department</a:t>
            </a:r>
            <a:r>
              <a:rPr sz="1500" spc="-80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staff</a:t>
            </a:r>
          </a:p>
          <a:p>
            <a:pPr marL="355600" marR="97155" indent="-342900">
              <a:lnSpc>
                <a:spcPct val="8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recommended </a:t>
            </a:r>
            <a:r>
              <a:rPr sz="1500" spc="-5" dirty="0">
                <a:latin typeface="Century Gothic"/>
                <a:cs typeface="Century Gothic"/>
              </a:rPr>
              <a:t>an </a:t>
            </a:r>
            <a:r>
              <a:rPr sz="1500" dirty="0">
                <a:latin typeface="Century Gothic"/>
                <a:cs typeface="Century Gothic"/>
              </a:rPr>
              <a:t>increase to public </a:t>
            </a:r>
            <a:r>
              <a:rPr sz="1500" spc="-5" dirty="0">
                <a:latin typeface="Century Gothic"/>
                <a:cs typeface="Century Gothic"/>
              </a:rPr>
              <a:t>Safety </a:t>
            </a:r>
            <a:r>
              <a:rPr sz="1500" dirty="0">
                <a:latin typeface="Century Gothic"/>
                <a:cs typeface="Century Gothic"/>
              </a:rPr>
              <a:t>of </a:t>
            </a:r>
            <a:r>
              <a:rPr sz="1500" spc="-5" dirty="0">
                <a:latin typeface="Century Gothic"/>
                <a:cs typeface="Century Gothic"/>
              </a:rPr>
              <a:t>$357,182.38 </a:t>
            </a:r>
            <a:r>
              <a:rPr sz="1500" spc="5" dirty="0">
                <a:latin typeface="Century Gothic"/>
                <a:cs typeface="Century Gothic"/>
              </a:rPr>
              <a:t>over </a:t>
            </a:r>
            <a:r>
              <a:rPr sz="1500" dirty="0">
                <a:latin typeface="Century Gothic"/>
                <a:cs typeface="Century Gothic"/>
              </a:rPr>
              <a:t>FY2021 to  continue to provide the </a:t>
            </a:r>
            <a:r>
              <a:rPr sz="1500" spc="-5" dirty="0">
                <a:latin typeface="Century Gothic"/>
                <a:cs typeface="Century Gothic"/>
              </a:rPr>
              <a:t>best </a:t>
            </a:r>
            <a:r>
              <a:rPr sz="1500" dirty="0">
                <a:latin typeface="Century Gothic"/>
                <a:cs typeface="Century Gothic"/>
              </a:rPr>
              <a:t>resources for </a:t>
            </a:r>
            <a:r>
              <a:rPr sz="1500" spc="5" dirty="0">
                <a:latin typeface="Century Gothic"/>
                <a:cs typeface="Century Gothic"/>
              </a:rPr>
              <a:t>Police </a:t>
            </a:r>
            <a:r>
              <a:rPr sz="1500" spc="-5" dirty="0">
                <a:latin typeface="Century Gothic"/>
                <a:cs typeface="Century Gothic"/>
              </a:rPr>
              <a:t>and </a:t>
            </a:r>
            <a:r>
              <a:rPr sz="1500" dirty="0">
                <a:latin typeface="Century Gothic"/>
                <a:cs typeface="Century Gothic"/>
              </a:rPr>
              <a:t>Fire</a:t>
            </a:r>
            <a:r>
              <a:rPr sz="1500" spc="-7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personnel</a:t>
            </a:r>
            <a:endParaRPr sz="1500" dirty="0">
              <a:latin typeface="Century Gothic"/>
              <a:cs typeface="Century Gothic"/>
            </a:endParaRPr>
          </a:p>
          <a:p>
            <a:pPr marL="355600" marR="106045" indent="-342900">
              <a:lnSpc>
                <a:spcPts val="1440"/>
              </a:lnSpc>
              <a:spcBef>
                <a:spcPts val="3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increased CTG Ball </a:t>
            </a:r>
            <a:r>
              <a:rPr sz="1500" spc="5" dirty="0">
                <a:latin typeface="Century Gothic"/>
                <a:cs typeface="Century Gothic"/>
              </a:rPr>
              <a:t>Field </a:t>
            </a:r>
            <a:r>
              <a:rPr sz="1500" spc="-5" dirty="0">
                <a:latin typeface="Century Gothic"/>
                <a:cs typeface="Century Gothic"/>
              </a:rPr>
              <a:t>accounts by appx $100,000 and </a:t>
            </a:r>
            <a:r>
              <a:rPr sz="1500" dirty="0">
                <a:latin typeface="Century Gothic"/>
                <a:cs typeface="Century Gothic"/>
              </a:rPr>
              <a:t>have provided  </a:t>
            </a:r>
            <a:r>
              <a:rPr sz="1500" spc="-5" dirty="0">
                <a:latin typeface="Century Gothic"/>
                <a:cs typeface="Century Gothic"/>
              </a:rPr>
              <a:t>DPW </a:t>
            </a:r>
            <a:r>
              <a:rPr sz="1500" dirty="0">
                <a:latin typeface="Century Gothic"/>
                <a:cs typeface="Century Gothic"/>
              </a:rPr>
              <a:t>with department flexibility to </a:t>
            </a:r>
            <a:r>
              <a:rPr sz="1500" spc="5" dirty="0">
                <a:latin typeface="Century Gothic"/>
                <a:cs typeface="Century Gothic"/>
              </a:rPr>
              <a:t>move overtime </a:t>
            </a:r>
            <a:r>
              <a:rPr sz="1500" dirty="0">
                <a:latin typeface="Century Gothic"/>
                <a:cs typeface="Century Gothic"/>
              </a:rPr>
              <a:t>cost around their various</a:t>
            </a:r>
            <a:r>
              <a:rPr sz="1500" spc="-100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divisions</a:t>
            </a: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not reduced </a:t>
            </a:r>
            <a:r>
              <a:rPr sz="1500" spc="-5" dirty="0">
                <a:latin typeface="Century Gothic"/>
                <a:cs typeface="Century Gothic"/>
              </a:rPr>
              <a:t>any </a:t>
            </a:r>
            <a:r>
              <a:rPr sz="1500" dirty="0">
                <a:latin typeface="Century Gothic"/>
                <a:cs typeface="Century Gothic"/>
              </a:rPr>
              <a:t>senior or veteran</a:t>
            </a:r>
            <a:r>
              <a:rPr sz="1500" spc="-55" dirty="0">
                <a:latin typeface="Century Gothic"/>
                <a:cs typeface="Century Gothic"/>
              </a:rPr>
              <a:t> </a:t>
            </a:r>
            <a:r>
              <a:rPr sz="1500" spc="5" dirty="0">
                <a:latin typeface="Century Gothic"/>
                <a:cs typeface="Century Gothic"/>
              </a:rPr>
              <a:t>services</a:t>
            </a:r>
            <a:endParaRPr sz="15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8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We have </a:t>
            </a:r>
            <a:r>
              <a:rPr sz="1500" spc="-5" dirty="0">
                <a:latin typeface="Century Gothic"/>
                <a:cs typeface="Century Gothic"/>
              </a:rPr>
              <a:t>managed </a:t>
            </a:r>
            <a:r>
              <a:rPr sz="1500" dirty="0">
                <a:latin typeface="Century Gothic"/>
                <a:cs typeface="Century Gothic"/>
              </a:rPr>
              <a:t>to keep all municipal full time positions funded </a:t>
            </a:r>
            <a:r>
              <a:rPr sz="1500" spc="-5" dirty="0">
                <a:latin typeface="Century Gothic"/>
                <a:cs typeface="Century Gothic"/>
              </a:rPr>
              <a:t>at </a:t>
            </a:r>
            <a:r>
              <a:rPr sz="1500" dirty="0">
                <a:latin typeface="Century Gothic"/>
                <a:cs typeface="Century Gothic"/>
              </a:rPr>
              <a:t>this time, </a:t>
            </a:r>
            <a:r>
              <a:rPr sz="1500" spc="5" dirty="0">
                <a:latin typeface="Century Gothic"/>
                <a:cs typeface="Century Gothic"/>
              </a:rPr>
              <a:t>even  </a:t>
            </a:r>
            <a:r>
              <a:rPr sz="1500" dirty="0">
                <a:latin typeface="Century Gothic"/>
                <a:cs typeface="Century Gothic"/>
              </a:rPr>
              <a:t>during increased state charges </a:t>
            </a:r>
            <a:r>
              <a:rPr sz="1500" spc="-5" dirty="0">
                <a:latin typeface="Century Gothic"/>
                <a:cs typeface="Century Gothic"/>
              </a:rPr>
              <a:t>and </a:t>
            </a:r>
            <a:r>
              <a:rPr sz="1500" dirty="0">
                <a:latin typeface="Century Gothic"/>
                <a:cs typeface="Century Gothic"/>
              </a:rPr>
              <a:t>reductions to local</a:t>
            </a:r>
            <a:r>
              <a:rPr sz="1500" spc="-3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receipts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34654" y="644584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6499859"/>
            <a:ext cx="83820" cy="83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976" y="6499859"/>
            <a:ext cx="83819" cy="83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381000"/>
            <a:ext cx="990600" cy="9403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64307" y="637031"/>
            <a:ext cx="3893820" cy="10393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66822" y="748741"/>
            <a:ext cx="3175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2E5796"/>
                </a:solidFill>
                <a:latin typeface="Palatino Linotype"/>
                <a:cs typeface="Palatino Linotype"/>
              </a:rPr>
              <a:t>FY </a:t>
            </a:r>
            <a:r>
              <a:rPr sz="3600" dirty="0">
                <a:solidFill>
                  <a:srgbClr val="2E5796"/>
                </a:solidFill>
                <a:latin typeface="Palatino Linotype"/>
                <a:cs typeface="Palatino Linotype"/>
              </a:rPr>
              <a:t>2022</a:t>
            </a:r>
            <a:r>
              <a:rPr sz="3600" spc="-145" dirty="0">
                <a:solidFill>
                  <a:srgbClr val="2E5796"/>
                </a:solidFill>
                <a:latin typeface="Palatino Linotype"/>
                <a:cs typeface="Palatino Linotype"/>
              </a:rPr>
              <a:t> </a:t>
            </a:r>
            <a:r>
              <a:rPr sz="3600" spc="-5" dirty="0">
                <a:solidFill>
                  <a:srgbClr val="2E5796"/>
                </a:solidFill>
                <a:latin typeface="Palatino Linotype"/>
                <a:cs typeface="Palatino Linotype"/>
              </a:rPr>
              <a:t>Budget</a:t>
            </a:r>
            <a:endParaRPr sz="36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552702" y="2269312"/>
            <a:ext cx="627126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solidFill>
                  <a:srgbClr val="7E7E7E"/>
                </a:solidFill>
                <a:latin typeface="Century Gothic"/>
                <a:cs typeface="Century Gothic"/>
              </a:rPr>
              <a:t>THANK YOU</a:t>
            </a:r>
            <a:r>
              <a:rPr sz="8000" spc="-9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8000" dirty="0">
                <a:solidFill>
                  <a:srgbClr val="7E7E7E"/>
                </a:solidFill>
                <a:latin typeface="Century Gothic"/>
                <a:cs typeface="Century Gothic"/>
              </a:rPr>
              <a:t>!</a:t>
            </a:r>
            <a:endParaRPr sz="8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6376" y="185928"/>
            <a:ext cx="5106924" cy="813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1452" y="271653"/>
            <a:ext cx="4643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REVENUES</a:t>
            </a:r>
            <a:r>
              <a:rPr sz="2800" spc="5" dirty="0"/>
              <a:t> </a:t>
            </a:r>
            <a:r>
              <a:rPr sz="2800" spc="-25" dirty="0"/>
              <a:t>EXPLANATION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35940" y="1476197"/>
            <a:ext cx="7967980" cy="403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entury Gothic"/>
                <a:cs typeface="Century Gothic"/>
              </a:rPr>
              <a:t>Revenues </a:t>
            </a:r>
            <a:r>
              <a:rPr sz="1800" spc="-5" dirty="0">
                <a:latin typeface="Century Gothic"/>
                <a:cs typeface="Century Gothic"/>
              </a:rPr>
              <a:t>are </a:t>
            </a:r>
            <a:r>
              <a:rPr sz="1800" dirty="0">
                <a:latin typeface="Century Gothic"/>
                <a:cs typeface="Century Gothic"/>
              </a:rPr>
              <a:t>again being </a:t>
            </a:r>
            <a:r>
              <a:rPr sz="1800" spc="-5" dirty="0">
                <a:latin typeface="Century Gothic"/>
                <a:cs typeface="Century Gothic"/>
              </a:rPr>
              <a:t>recommended at </a:t>
            </a:r>
            <a:r>
              <a:rPr sz="1800" dirty="0">
                <a:latin typeface="Century Gothic"/>
                <a:cs typeface="Century Gothic"/>
              </a:rPr>
              <a:t>a </a:t>
            </a:r>
            <a:r>
              <a:rPr sz="1800" spc="-10" dirty="0" smtClean="0">
                <a:latin typeface="Century Gothic"/>
                <a:cs typeface="Century Gothic"/>
              </a:rPr>
              <a:t>2.</a:t>
            </a:r>
            <a:r>
              <a:rPr lang="en-US" sz="1800" spc="-10" dirty="0" smtClean="0">
                <a:latin typeface="Century Gothic"/>
                <a:cs typeface="Century Gothic"/>
              </a:rPr>
              <a:t>9</a:t>
            </a:r>
            <a:r>
              <a:rPr sz="1800" spc="-10" dirty="0" smtClean="0">
                <a:latin typeface="Century Gothic"/>
                <a:cs typeface="Century Gothic"/>
              </a:rPr>
              <a:t>% </a:t>
            </a:r>
            <a:r>
              <a:rPr sz="1800" dirty="0">
                <a:latin typeface="Century Gothic"/>
                <a:cs typeface="Century Gothic"/>
              </a:rPr>
              <a:t>overall</a:t>
            </a:r>
            <a:r>
              <a:rPr sz="1800" spc="8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increase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entury Gothic"/>
                <a:cs typeface="Century Gothic"/>
              </a:rPr>
              <a:t>which </a:t>
            </a:r>
            <a:r>
              <a:rPr sz="1800" spc="-15" dirty="0">
                <a:latin typeface="Century Gothic"/>
                <a:cs typeface="Century Gothic"/>
              </a:rPr>
              <a:t>we </a:t>
            </a:r>
            <a:r>
              <a:rPr sz="1800" spc="-5" dirty="0">
                <a:latin typeface="Century Gothic"/>
                <a:cs typeface="Century Gothic"/>
              </a:rPr>
              <a:t>feel </a:t>
            </a:r>
            <a:r>
              <a:rPr sz="1800" spc="10" dirty="0">
                <a:latin typeface="Century Gothic"/>
                <a:cs typeface="Century Gothic"/>
              </a:rPr>
              <a:t>is</a:t>
            </a:r>
            <a:r>
              <a:rPr sz="1800" spc="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achievable.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The Board </a:t>
            </a:r>
            <a:r>
              <a:rPr sz="1800" dirty="0">
                <a:latin typeface="Century Gothic"/>
                <a:cs typeface="Century Gothic"/>
              </a:rPr>
              <a:t>of </a:t>
            </a:r>
            <a:r>
              <a:rPr sz="1800" spc="-5" dirty="0">
                <a:latin typeface="Century Gothic"/>
                <a:cs typeface="Century Gothic"/>
              </a:rPr>
              <a:t>Selectmen had </a:t>
            </a:r>
            <a:r>
              <a:rPr sz="1800" dirty="0">
                <a:latin typeface="Century Gothic"/>
                <a:cs typeface="Century Gothic"/>
              </a:rPr>
              <a:t>previously </a:t>
            </a:r>
            <a:r>
              <a:rPr sz="1800" spc="-5" dirty="0">
                <a:latin typeface="Century Gothic"/>
                <a:cs typeface="Century Gothic"/>
              </a:rPr>
              <a:t>adopted </a:t>
            </a:r>
            <a:r>
              <a:rPr sz="1800" dirty="0">
                <a:latin typeface="Century Gothic"/>
                <a:cs typeface="Century Gothic"/>
              </a:rPr>
              <a:t>a Budget Policy</a:t>
            </a:r>
            <a:r>
              <a:rPr sz="1800" spc="7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on</a:t>
            </a: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Century Gothic"/>
                <a:cs typeface="Century Gothic"/>
              </a:rPr>
              <a:t>6-1-20 </a:t>
            </a:r>
            <a:r>
              <a:rPr sz="1800" spc="-10" dirty="0">
                <a:latin typeface="Century Gothic"/>
                <a:cs typeface="Century Gothic"/>
              </a:rPr>
              <a:t>that </a:t>
            </a:r>
            <a:r>
              <a:rPr sz="1800" spc="-5" dirty="0">
                <a:latin typeface="Century Gothic"/>
                <a:cs typeface="Century Gothic"/>
              </a:rPr>
              <a:t>no revenues should exceed</a:t>
            </a:r>
            <a:r>
              <a:rPr sz="1800" spc="114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3%.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 dirty="0">
              <a:latin typeface="Century Gothic"/>
              <a:cs typeface="Century Gothic"/>
            </a:endParaRPr>
          </a:p>
          <a:p>
            <a:pPr marL="355600" marR="81470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The </a:t>
            </a:r>
            <a:r>
              <a:rPr sz="1800" dirty="0">
                <a:latin typeface="Century Gothic"/>
                <a:cs typeface="Century Gothic"/>
              </a:rPr>
              <a:t>revenue </a:t>
            </a:r>
            <a:r>
              <a:rPr sz="1800" spc="-5" dirty="0">
                <a:latin typeface="Century Gothic"/>
                <a:cs typeface="Century Gothic"/>
              </a:rPr>
              <a:t>recommendation before you accomplishes </a:t>
            </a:r>
            <a:r>
              <a:rPr sz="1800" spc="-10" dirty="0">
                <a:latin typeface="Century Gothic"/>
                <a:cs typeface="Century Gothic"/>
              </a:rPr>
              <a:t>that  </a:t>
            </a:r>
            <a:r>
              <a:rPr sz="1800" dirty="0">
                <a:latin typeface="Century Gothic"/>
                <a:cs typeface="Century Gothic"/>
              </a:rPr>
              <a:t>directive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450" dirty="0">
              <a:latin typeface="Century Gothic"/>
              <a:cs typeface="Century Gothic"/>
            </a:endParaRPr>
          </a:p>
          <a:p>
            <a:pPr marL="355600" marR="58419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Our other </a:t>
            </a:r>
            <a:r>
              <a:rPr sz="1800" dirty="0">
                <a:latin typeface="Century Gothic"/>
                <a:cs typeface="Century Gothic"/>
              </a:rPr>
              <a:t>revenues </a:t>
            </a:r>
            <a:r>
              <a:rPr sz="1800" spc="-10" dirty="0">
                <a:latin typeface="Century Gothic"/>
                <a:cs typeface="Century Gothic"/>
              </a:rPr>
              <a:t>were </a:t>
            </a:r>
            <a:r>
              <a:rPr sz="1800" spc="-5" dirty="0">
                <a:latin typeface="Century Gothic"/>
                <a:cs typeface="Century Gothic"/>
              </a:rPr>
              <a:t>maintained at </a:t>
            </a:r>
            <a:r>
              <a:rPr sz="1800" dirty="0">
                <a:latin typeface="Century Gothic"/>
                <a:cs typeface="Century Gothic"/>
              </a:rPr>
              <a:t>a </a:t>
            </a:r>
            <a:r>
              <a:rPr sz="1800" spc="-10" dirty="0">
                <a:latin typeface="Century Gothic"/>
                <a:cs typeface="Century Gothic"/>
              </a:rPr>
              <a:t>1.65% </a:t>
            </a:r>
            <a:r>
              <a:rPr sz="1800" dirty="0">
                <a:latin typeface="Century Gothic"/>
                <a:cs typeface="Century Gothic"/>
              </a:rPr>
              <a:t>increase due </a:t>
            </a:r>
            <a:r>
              <a:rPr sz="1800" spc="-5" dirty="0">
                <a:latin typeface="Century Gothic"/>
                <a:cs typeface="Century Gothic"/>
              </a:rPr>
              <a:t>to the  </a:t>
            </a:r>
            <a:r>
              <a:rPr sz="1800" dirty="0">
                <a:latin typeface="Century Gothic"/>
                <a:cs typeface="Century Gothic"/>
              </a:rPr>
              <a:t>reduction of our local receipts </a:t>
            </a:r>
            <a:r>
              <a:rPr sz="1800" spc="-5" dirty="0">
                <a:latin typeface="Century Gothic"/>
                <a:cs typeface="Century Gothic"/>
              </a:rPr>
              <a:t>across the</a:t>
            </a:r>
            <a:r>
              <a:rPr sz="1800" spc="3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board.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45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Our State </a:t>
            </a:r>
            <a:r>
              <a:rPr sz="1800" spc="10" dirty="0">
                <a:latin typeface="Century Gothic"/>
                <a:cs typeface="Century Gothic"/>
              </a:rPr>
              <a:t>Aid </a:t>
            </a:r>
            <a:r>
              <a:rPr sz="1800" dirty="0">
                <a:latin typeface="Century Gothic"/>
                <a:cs typeface="Century Gothic"/>
              </a:rPr>
              <a:t>figures remain close </a:t>
            </a:r>
            <a:r>
              <a:rPr sz="1800" spc="-5" dirty="0">
                <a:latin typeface="Century Gothic"/>
                <a:cs typeface="Century Gothic"/>
              </a:rPr>
              <a:t>to </a:t>
            </a:r>
            <a:r>
              <a:rPr sz="1800" dirty="0">
                <a:latin typeface="Century Gothic"/>
                <a:cs typeface="Century Gothic"/>
              </a:rPr>
              <a:t>a </a:t>
            </a:r>
            <a:r>
              <a:rPr sz="1800" spc="-10" dirty="0">
                <a:latin typeface="Century Gothic"/>
                <a:cs typeface="Century Gothic"/>
              </a:rPr>
              <a:t>1.2% </a:t>
            </a:r>
            <a:r>
              <a:rPr sz="1800" spc="5" dirty="0">
                <a:latin typeface="Century Gothic"/>
                <a:cs typeface="Century Gothic"/>
              </a:rPr>
              <a:t>over </a:t>
            </a:r>
            <a:r>
              <a:rPr sz="1800" dirty="0">
                <a:latin typeface="Century Gothic"/>
                <a:cs typeface="Century Gothic"/>
              </a:rPr>
              <a:t>all</a:t>
            </a:r>
            <a:r>
              <a:rPr sz="1800" spc="1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increase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60054" y="6431381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991" y="5867400"/>
            <a:ext cx="7832090" cy="89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entury Gothic"/>
                <a:cs typeface="Century Gothic"/>
              </a:rPr>
              <a:t>Debt Exclusions increased </a:t>
            </a:r>
            <a:r>
              <a:rPr sz="1800" spc="-10" dirty="0">
                <a:latin typeface="Century Gothic"/>
                <a:cs typeface="Century Gothic"/>
              </a:rPr>
              <a:t>$114,241 </a:t>
            </a:r>
            <a:r>
              <a:rPr sz="1800" spc="-5" dirty="0">
                <a:latin typeface="Century Gothic"/>
                <a:cs typeface="Century Gothic"/>
              </a:rPr>
              <a:t>to be </a:t>
            </a:r>
            <a:r>
              <a:rPr sz="1800" dirty="0">
                <a:latin typeface="Century Gothic"/>
                <a:cs typeface="Century Gothic"/>
              </a:rPr>
              <a:t>raised </a:t>
            </a:r>
            <a:r>
              <a:rPr sz="1800" spc="-5" dirty="0">
                <a:latin typeface="Century Gothic"/>
                <a:cs typeface="Century Gothic"/>
              </a:rPr>
              <a:t>by taxation </a:t>
            </a:r>
            <a:r>
              <a:rPr sz="1800" dirty="0">
                <a:latin typeface="Century Gothic"/>
                <a:cs typeface="Century Gothic"/>
              </a:rPr>
              <a:t>outside  of </a:t>
            </a:r>
            <a:r>
              <a:rPr sz="1800" spc="-5" dirty="0">
                <a:latin typeface="Century Gothic"/>
                <a:cs typeface="Century Gothic"/>
              </a:rPr>
              <a:t>prop </a:t>
            </a:r>
            <a:r>
              <a:rPr sz="1800" spc="-10" dirty="0">
                <a:latin typeface="Century Gothic"/>
                <a:cs typeface="Century Gothic"/>
              </a:rPr>
              <a:t>2.5 </a:t>
            </a:r>
            <a:r>
              <a:rPr sz="1800" dirty="0">
                <a:latin typeface="Century Gothic"/>
                <a:cs typeface="Century Gothic"/>
              </a:rPr>
              <a:t>( debt exclusion </a:t>
            </a:r>
            <a:r>
              <a:rPr sz="1800" spc="-5" dirty="0">
                <a:latin typeface="Century Gothic"/>
                <a:cs typeface="Century Gothic"/>
              </a:rPr>
              <a:t>passed </a:t>
            </a:r>
            <a:r>
              <a:rPr sz="1800" spc="-10" dirty="0">
                <a:latin typeface="Century Gothic"/>
                <a:cs typeface="Century Gothic"/>
              </a:rPr>
              <a:t>11-19-20</a:t>
            </a:r>
            <a:r>
              <a:rPr sz="1800" spc="8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)</a:t>
            </a:r>
          </a:p>
          <a:p>
            <a:pPr marL="760095">
              <a:lnSpc>
                <a:spcPts val="2525"/>
              </a:lnSpc>
            </a:pPr>
            <a:r>
              <a:rPr sz="2400" b="1" spc="-50" dirty="0">
                <a:latin typeface="Arial"/>
                <a:cs typeface="Arial"/>
              </a:rPr>
              <a:t>TOTAL </a:t>
            </a:r>
            <a:r>
              <a:rPr sz="2400" b="1" spc="-5" dirty="0">
                <a:latin typeface="Arial"/>
                <a:cs typeface="Arial"/>
              </a:rPr>
              <a:t>REVENUE PROJECTION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$</a:t>
            </a:r>
            <a:r>
              <a:rPr sz="2400" b="1" spc="-5" dirty="0" smtClean="0">
                <a:latin typeface="Arial"/>
                <a:cs typeface="Arial"/>
              </a:rPr>
              <a:t>103,</a:t>
            </a:r>
            <a:r>
              <a:rPr lang="en-US" sz="2400" b="1" spc="-5" dirty="0" smtClean="0">
                <a:latin typeface="Arial"/>
                <a:cs typeface="Arial"/>
              </a:rPr>
              <a:t>174,582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0760" y="0"/>
            <a:ext cx="4773168" cy="1312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2626" y="0"/>
            <a:ext cx="37014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REVENUES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8194" y="1092453"/>
            <a:ext cx="359473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143125" algn="l"/>
              </a:tabLst>
            </a:pPr>
            <a:r>
              <a:rPr sz="2000" dirty="0">
                <a:latin typeface="Arial"/>
                <a:cs typeface="Arial"/>
              </a:rPr>
              <a:t>The charts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slide identify  </a:t>
            </a: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revenues on the right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  side and break out by </a:t>
            </a:r>
            <a:r>
              <a:rPr sz="2000" spc="-5" dirty="0">
                <a:latin typeface="Arial"/>
                <a:cs typeface="Arial"/>
              </a:rPr>
              <a:t>type </a:t>
            </a:r>
            <a:r>
              <a:rPr sz="2000" dirty="0">
                <a:latin typeface="Arial"/>
                <a:cs typeface="Arial"/>
              </a:rPr>
              <a:t>our  other revenues to fund our  municipal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budget.	Revenues  increased </a:t>
            </a:r>
            <a:r>
              <a:rPr sz="2000" dirty="0" smtClean="0">
                <a:latin typeface="Arial"/>
                <a:cs typeface="Arial"/>
              </a:rPr>
              <a:t>2.</a:t>
            </a:r>
            <a:r>
              <a:rPr lang="en-US" sz="2000" dirty="0" smtClean="0">
                <a:latin typeface="Arial"/>
                <a:cs typeface="Arial"/>
              </a:rPr>
              <a:t>9</a:t>
            </a:r>
            <a:r>
              <a:rPr sz="2000" dirty="0" smtClean="0">
                <a:latin typeface="Arial"/>
                <a:cs typeface="Arial"/>
              </a:rPr>
              <a:t>% </a:t>
            </a:r>
            <a:r>
              <a:rPr sz="2000" dirty="0">
                <a:latin typeface="Arial"/>
                <a:cs typeface="Arial"/>
              </a:rPr>
              <a:t>overall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</a:p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$</a:t>
            </a:r>
            <a:r>
              <a:rPr lang="en-US" sz="2000" dirty="0" smtClean="0">
                <a:latin typeface="Arial"/>
                <a:cs typeface="Arial"/>
              </a:rPr>
              <a:t>3,031,756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5091" y="3243072"/>
            <a:ext cx="4216908" cy="34777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34654" y="644584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2398" y="881651"/>
            <a:ext cx="3583546" cy="21763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8239" y="117347"/>
            <a:ext cx="6824472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3900" y="241554"/>
            <a:ext cx="61550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EXPENSE</a:t>
            </a:r>
            <a:r>
              <a:rPr sz="4000" spc="-30" dirty="0"/>
              <a:t> </a:t>
            </a:r>
            <a:r>
              <a:rPr sz="4000" spc="-35" dirty="0"/>
              <a:t>EXPLANATION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534654" y="644584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330197"/>
            <a:ext cx="8058150" cy="3913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717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Town’s Department </a:t>
            </a:r>
            <a:r>
              <a:rPr sz="1700" spc="-5" dirty="0">
                <a:latin typeface="Century Gothic"/>
                <a:cs typeface="Century Gothic"/>
              </a:rPr>
              <a:t>Heads </a:t>
            </a:r>
            <a:r>
              <a:rPr sz="1700" spc="5" dirty="0">
                <a:latin typeface="Century Gothic"/>
                <a:cs typeface="Century Gothic"/>
              </a:rPr>
              <a:t>have </a:t>
            </a:r>
            <a:r>
              <a:rPr sz="1700" spc="-5" dirty="0">
                <a:latin typeface="Century Gothic"/>
                <a:cs typeface="Century Gothic"/>
              </a:rPr>
              <a:t>put </a:t>
            </a:r>
            <a:r>
              <a:rPr sz="1700" dirty="0">
                <a:latin typeface="Century Gothic"/>
                <a:cs typeface="Century Gothic"/>
              </a:rPr>
              <a:t>in requests </a:t>
            </a:r>
            <a:r>
              <a:rPr sz="1700" spc="5" dirty="0">
                <a:latin typeface="Century Gothic"/>
                <a:cs typeface="Century Gothic"/>
              </a:rPr>
              <a:t>only </a:t>
            </a:r>
            <a:r>
              <a:rPr sz="1700" dirty="0">
                <a:latin typeface="Century Gothic"/>
                <a:cs typeface="Century Gothic"/>
              </a:rPr>
              <a:t>for what is truly  needed </a:t>
            </a:r>
            <a:r>
              <a:rPr sz="1700" spc="-5" dirty="0">
                <a:latin typeface="Century Gothic"/>
                <a:cs typeface="Century Gothic"/>
              </a:rPr>
              <a:t>to </a:t>
            </a:r>
            <a:r>
              <a:rPr sz="1700" dirty="0">
                <a:latin typeface="Century Gothic"/>
                <a:cs typeface="Century Gothic"/>
              </a:rPr>
              <a:t>keep providing </a:t>
            </a:r>
            <a:r>
              <a:rPr sz="1700" spc="-5" dirty="0">
                <a:latin typeface="Century Gothic"/>
                <a:cs typeface="Century Gothic"/>
              </a:rPr>
              <a:t>services to </a:t>
            </a:r>
            <a:r>
              <a:rPr sz="1700" dirty="0">
                <a:latin typeface="Century Gothic"/>
                <a:cs typeface="Century Gothic"/>
              </a:rPr>
              <a:t>our great community during </a:t>
            </a:r>
            <a:r>
              <a:rPr sz="1700" spc="-5" dirty="0">
                <a:latin typeface="Century Gothic"/>
                <a:cs typeface="Century Gothic"/>
              </a:rPr>
              <a:t>this  </a:t>
            </a:r>
            <a:r>
              <a:rPr sz="1700" dirty="0">
                <a:latin typeface="Century Gothic"/>
                <a:cs typeface="Century Gothic"/>
              </a:rPr>
              <a:t>challenging</a:t>
            </a:r>
            <a:r>
              <a:rPr sz="1700" spc="-3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time</a:t>
            </a:r>
            <a:endParaRPr sz="17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00" dirty="0">
              <a:latin typeface="Century Gothic"/>
              <a:cs typeface="Century Gothic"/>
            </a:endParaRPr>
          </a:p>
          <a:p>
            <a:pPr marL="355600" marR="1333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Centralized Budget process we now </a:t>
            </a:r>
            <a:r>
              <a:rPr sz="1700" spc="5" dirty="0">
                <a:latin typeface="Century Gothic"/>
                <a:cs typeface="Century Gothic"/>
              </a:rPr>
              <a:t>have </a:t>
            </a:r>
            <a:r>
              <a:rPr sz="1700" dirty="0">
                <a:latin typeface="Century Gothic"/>
                <a:cs typeface="Century Gothic"/>
              </a:rPr>
              <a:t>allows </a:t>
            </a:r>
            <a:r>
              <a:rPr sz="1700" spc="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Town  Administrator and Board of Selectmen </a:t>
            </a:r>
            <a:r>
              <a:rPr sz="1700" spc="-5" dirty="0">
                <a:latin typeface="Century Gothic"/>
                <a:cs typeface="Century Gothic"/>
              </a:rPr>
              <a:t>to </a:t>
            </a:r>
            <a:r>
              <a:rPr sz="1700" spc="5" dirty="0">
                <a:latin typeface="Century Gothic"/>
                <a:cs typeface="Century Gothic"/>
              </a:rPr>
              <a:t>have </a:t>
            </a:r>
            <a:r>
              <a:rPr sz="1700" spc="-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flexibility </a:t>
            </a:r>
            <a:r>
              <a:rPr sz="1700" spc="-5" dirty="0">
                <a:latin typeface="Century Gothic"/>
                <a:cs typeface="Century Gothic"/>
              </a:rPr>
              <a:t>to </a:t>
            </a:r>
            <a:r>
              <a:rPr sz="1700" dirty="0">
                <a:latin typeface="Century Gothic"/>
                <a:cs typeface="Century Gothic"/>
              </a:rPr>
              <a:t>reposition  resources </a:t>
            </a:r>
            <a:r>
              <a:rPr sz="1700" spc="-5" dirty="0">
                <a:latin typeface="Century Gothic"/>
                <a:cs typeface="Century Gothic"/>
              </a:rPr>
              <a:t>based </a:t>
            </a:r>
            <a:r>
              <a:rPr sz="1700" dirty="0">
                <a:latin typeface="Century Gothic"/>
                <a:cs typeface="Century Gothic"/>
              </a:rPr>
              <a:t>on </a:t>
            </a:r>
            <a:r>
              <a:rPr sz="1700" spc="-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needs presented during </a:t>
            </a:r>
            <a:r>
              <a:rPr sz="1700" spc="-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budget</a:t>
            </a:r>
            <a:r>
              <a:rPr sz="1700" spc="-1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hearings.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20" dirty="0">
                <a:latin typeface="Century Gothic"/>
                <a:cs typeface="Century Gothic"/>
              </a:rPr>
              <a:t>We </a:t>
            </a:r>
            <a:r>
              <a:rPr sz="1700" spc="5" dirty="0">
                <a:latin typeface="Century Gothic"/>
                <a:cs typeface="Century Gothic"/>
              </a:rPr>
              <a:t>have </a:t>
            </a:r>
            <a:r>
              <a:rPr sz="1700" dirty="0">
                <a:latin typeface="Century Gothic"/>
                <a:cs typeface="Century Gothic"/>
              </a:rPr>
              <a:t>met </a:t>
            </a:r>
            <a:r>
              <a:rPr sz="1700" spc="-5" dirty="0">
                <a:latin typeface="Century Gothic"/>
                <a:cs typeface="Century Gothic"/>
              </a:rPr>
              <a:t>with </a:t>
            </a:r>
            <a:r>
              <a:rPr sz="1700" dirty="0">
                <a:latin typeface="Century Gothic"/>
                <a:cs typeface="Century Gothic"/>
              </a:rPr>
              <a:t>all </a:t>
            </a:r>
            <a:r>
              <a:rPr sz="1700" spc="-5" dirty="0">
                <a:latin typeface="Century Gothic"/>
                <a:cs typeface="Century Gothic"/>
              </a:rPr>
              <a:t>departments twice </a:t>
            </a:r>
            <a:r>
              <a:rPr sz="1700" dirty="0">
                <a:latin typeface="Century Gothic"/>
                <a:cs typeface="Century Gothic"/>
              </a:rPr>
              <a:t>and reviewed their requests </a:t>
            </a:r>
            <a:r>
              <a:rPr sz="1700" spc="-10" dirty="0">
                <a:latin typeface="Century Gothic"/>
                <a:cs typeface="Century Gothic"/>
              </a:rPr>
              <a:t>to  </a:t>
            </a:r>
            <a:r>
              <a:rPr sz="1700" dirty="0">
                <a:latin typeface="Century Gothic"/>
                <a:cs typeface="Century Gothic"/>
              </a:rPr>
              <a:t>achieve </a:t>
            </a:r>
            <a:r>
              <a:rPr sz="1700" spc="-5" dirty="0">
                <a:latin typeface="Century Gothic"/>
                <a:cs typeface="Century Gothic"/>
              </a:rPr>
              <a:t>their </a:t>
            </a:r>
            <a:r>
              <a:rPr sz="1700" spc="5" dirty="0">
                <a:latin typeface="Century Gothic"/>
                <a:cs typeface="Century Gothic"/>
              </a:rPr>
              <a:t>goals. </a:t>
            </a:r>
            <a:r>
              <a:rPr sz="1700" spc="-20" dirty="0">
                <a:latin typeface="Century Gothic"/>
                <a:cs typeface="Century Gothic"/>
              </a:rPr>
              <a:t>We </a:t>
            </a:r>
            <a:r>
              <a:rPr sz="1700" spc="5" dirty="0">
                <a:latin typeface="Century Gothic"/>
                <a:cs typeface="Century Gothic"/>
              </a:rPr>
              <a:t>have </a:t>
            </a:r>
            <a:r>
              <a:rPr sz="1700" dirty="0">
                <a:latin typeface="Century Gothic"/>
                <a:cs typeface="Century Gothic"/>
              </a:rPr>
              <a:t>again, not had </a:t>
            </a:r>
            <a:r>
              <a:rPr sz="1700" spc="-5" dirty="0">
                <a:latin typeface="Century Gothic"/>
                <a:cs typeface="Century Gothic"/>
              </a:rPr>
              <a:t>to </a:t>
            </a:r>
            <a:r>
              <a:rPr sz="1700" dirty="0">
                <a:latin typeface="Century Gothic"/>
                <a:cs typeface="Century Gothic"/>
              </a:rPr>
              <a:t>implement any layoff’s or  </a:t>
            </a:r>
            <a:r>
              <a:rPr sz="1700" spc="5" dirty="0">
                <a:latin typeface="Century Gothic"/>
                <a:cs typeface="Century Gothic"/>
              </a:rPr>
              <a:t>furloughs </a:t>
            </a:r>
            <a:r>
              <a:rPr sz="1700" spc="-5" dirty="0">
                <a:latin typeface="Century Gothic"/>
                <a:cs typeface="Century Gothic"/>
              </a:rPr>
              <a:t>as </a:t>
            </a:r>
            <a:r>
              <a:rPr sz="1700" dirty="0">
                <a:latin typeface="Century Gothic"/>
                <a:cs typeface="Century Gothic"/>
              </a:rPr>
              <a:t>many of our neighbors have,thanks </a:t>
            </a:r>
            <a:r>
              <a:rPr sz="1700" spc="10" dirty="0">
                <a:latin typeface="Century Gothic"/>
                <a:cs typeface="Century Gothic"/>
              </a:rPr>
              <a:t>In </a:t>
            </a:r>
            <a:r>
              <a:rPr sz="1700" dirty="0">
                <a:latin typeface="Century Gothic"/>
                <a:cs typeface="Century Gothic"/>
              </a:rPr>
              <a:t>large part </a:t>
            </a:r>
            <a:r>
              <a:rPr sz="1700" spc="-10" dirty="0">
                <a:latin typeface="Century Gothic"/>
                <a:cs typeface="Century Gothic"/>
              </a:rPr>
              <a:t>to </a:t>
            </a:r>
            <a:r>
              <a:rPr sz="1700" spc="-5" dirty="0">
                <a:latin typeface="Century Gothic"/>
                <a:cs typeface="Century Gothic"/>
              </a:rPr>
              <a:t>the  </a:t>
            </a:r>
            <a:r>
              <a:rPr sz="1700" dirty="0">
                <a:latin typeface="Century Gothic"/>
                <a:cs typeface="Century Gothic"/>
              </a:rPr>
              <a:t>support and recommendations of </a:t>
            </a:r>
            <a:r>
              <a:rPr sz="1700" spc="-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Board of</a:t>
            </a:r>
            <a:r>
              <a:rPr sz="1700" spc="-35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Selectmen</a:t>
            </a:r>
          </a:p>
          <a:p>
            <a:pPr marL="355600" marR="702945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5" dirty="0">
                <a:latin typeface="Century Gothic"/>
                <a:cs typeface="Century Gothic"/>
              </a:rPr>
              <a:t>The </a:t>
            </a:r>
            <a:r>
              <a:rPr sz="1700" dirty="0">
                <a:latin typeface="Century Gothic"/>
                <a:cs typeface="Century Gothic"/>
              </a:rPr>
              <a:t>proceeding charts and </a:t>
            </a:r>
            <a:r>
              <a:rPr sz="1700" spc="-5" dirty="0">
                <a:latin typeface="Century Gothic"/>
                <a:cs typeface="Century Gothic"/>
              </a:rPr>
              <a:t>department </a:t>
            </a:r>
            <a:r>
              <a:rPr sz="1700" dirty="0">
                <a:latin typeface="Century Gothic"/>
                <a:cs typeface="Century Gothic"/>
              </a:rPr>
              <a:t>reviews will </a:t>
            </a:r>
            <a:r>
              <a:rPr sz="1700" spc="-5" dirty="0">
                <a:latin typeface="Century Gothic"/>
                <a:cs typeface="Century Gothic"/>
              </a:rPr>
              <a:t>provide </a:t>
            </a:r>
            <a:r>
              <a:rPr sz="1700" dirty="0">
                <a:latin typeface="Century Gothic"/>
                <a:cs typeface="Century Gothic"/>
              </a:rPr>
              <a:t>further  information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6963" y="6015024"/>
            <a:ext cx="7863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87415" algn="l"/>
              </a:tabLst>
            </a:pPr>
            <a:r>
              <a:rPr sz="2400" b="1" dirty="0">
                <a:latin typeface="Arial"/>
                <a:cs typeface="Arial"/>
              </a:rPr>
              <a:t>FY </a:t>
            </a:r>
            <a:r>
              <a:rPr sz="2400" b="1" spc="-5" dirty="0">
                <a:latin typeface="Arial"/>
                <a:cs typeface="Arial"/>
              </a:rPr>
              <a:t>2022 </a:t>
            </a:r>
            <a:r>
              <a:rPr sz="2400" b="1" spc="-50" dirty="0">
                <a:latin typeface="Arial"/>
                <a:cs typeface="Arial"/>
              </a:rPr>
              <a:t>TOTAL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EXPENSE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PROJECTION	$</a:t>
            </a:r>
            <a:r>
              <a:rPr sz="2400" b="1" spc="-5" dirty="0" smtClean="0">
                <a:latin typeface="Arial"/>
                <a:cs typeface="Arial"/>
              </a:rPr>
              <a:t>103,</a:t>
            </a:r>
            <a:r>
              <a:rPr lang="en-US" sz="2400" b="1" spc="-5" dirty="0" smtClean="0">
                <a:latin typeface="Arial"/>
                <a:cs typeface="Arial"/>
              </a:rPr>
              <a:t>174,582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64279" y="0"/>
            <a:ext cx="2261616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99738" y="43053"/>
            <a:ext cx="1794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E</a:t>
            </a:r>
            <a:r>
              <a:rPr sz="2800" spc="-15" dirty="0"/>
              <a:t>X</a:t>
            </a:r>
            <a:r>
              <a:rPr sz="2800" spc="-5" dirty="0"/>
              <a:t>PENSES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8534654" y="644584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6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00200"/>
            <a:ext cx="76200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3552" y="16764"/>
            <a:ext cx="2365248" cy="701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5482" y="88519"/>
            <a:ext cx="1963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FIXED</a:t>
            </a:r>
            <a:r>
              <a:rPr sz="2400" spc="-65" dirty="0"/>
              <a:t> </a:t>
            </a:r>
            <a:r>
              <a:rPr sz="2400" dirty="0"/>
              <a:t>COSTS</a:t>
            </a:r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2837688" y="752855"/>
            <a:ext cx="3162300" cy="701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824865"/>
            <a:ext cx="8009890" cy="2905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3679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2E5796"/>
                </a:solidFill>
                <a:latin typeface="Palatino Linotype"/>
                <a:cs typeface="Palatino Linotype"/>
              </a:rPr>
              <a:t>SUMMARY </a:t>
            </a:r>
            <a:r>
              <a:rPr sz="2400" spc="-5" dirty="0">
                <a:solidFill>
                  <a:srgbClr val="2E5796"/>
                </a:solidFill>
                <a:latin typeface="Palatino Linotype"/>
                <a:cs typeface="Palatino Linotype"/>
              </a:rPr>
              <a:t>FY</a:t>
            </a:r>
            <a:r>
              <a:rPr sz="2400" spc="-100" dirty="0">
                <a:solidFill>
                  <a:srgbClr val="2E5796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2E5796"/>
                </a:solidFill>
                <a:latin typeface="Palatino Linotype"/>
                <a:cs typeface="Palatino Linotype"/>
              </a:rPr>
              <a:t>2021</a:t>
            </a:r>
            <a:endParaRPr sz="2400" dirty="0">
              <a:latin typeface="Palatino Linotype"/>
              <a:cs typeface="Palatino Linotype"/>
            </a:endParaRPr>
          </a:p>
          <a:p>
            <a:pPr marL="355600" marR="5080" indent="-342900">
              <a:lnSpc>
                <a:spcPct val="100000"/>
              </a:lnSpc>
              <a:spcBef>
                <a:spcPts val="1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entury Gothic"/>
                <a:cs typeface="Century Gothic"/>
              </a:rPr>
              <a:t>The </a:t>
            </a:r>
            <a:r>
              <a:rPr sz="1600" spc="-5" dirty="0">
                <a:latin typeface="Century Gothic"/>
                <a:cs typeface="Century Gothic"/>
              </a:rPr>
              <a:t>Fixed Costs continue </a:t>
            </a:r>
            <a:r>
              <a:rPr sz="1600" spc="-10" dirty="0">
                <a:latin typeface="Century Gothic"/>
                <a:cs typeface="Century Gothic"/>
              </a:rPr>
              <a:t>to </a:t>
            </a:r>
            <a:r>
              <a:rPr sz="1600" spc="-5" dirty="0">
                <a:latin typeface="Century Gothic"/>
                <a:cs typeface="Century Gothic"/>
              </a:rPr>
              <a:t>be managed in </a:t>
            </a:r>
            <a:r>
              <a:rPr sz="1600" spc="-10" dirty="0">
                <a:latin typeface="Century Gothic"/>
                <a:cs typeface="Century Gothic"/>
              </a:rPr>
              <a:t>accordance </a:t>
            </a:r>
            <a:r>
              <a:rPr sz="1600" spc="-15" dirty="0">
                <a:latin typeface="Century Gothic"/>
                <a:cs typeface="Century Gothic"/>
              </a:rPr>
              <a:t>with </a:t>
            </a:r>
            <a:r>
              <a:rPr sz="1600" spc="-5" dirty="0">
                <a:latin typeface="Century Gothic"/>
                <a:cs typeface="Century Gothic"/>
              </a:rPr>
              <a:t>our operational  structure. </a:t>
            </a:r>
            <a:r>
              <a:rPr sz="1600" spc="-10" dirty="0">
                <a:latin typeface="Century Gothic"/>
                <a:cs typeface="Century Gothic"/>
              </a:rPr>
              <a:t>This </a:t>
            </a:r>
            <a:r>
              <a:rPr sz="1600" spc="-5" dirty="0">
                <a:latin typeface="Century Gothic"/>
                <a:cs typeface="Century Gothic"/>
              </a:rPr>
              <a:t>year </a:t>
            </a:r>
            <a:r>
              <a:rPr sz="1600" spc="-15" dirty="0">
                <a:latin typeface="Century Gothic"/>
                <a:cs typeface="Century Gothic"/>
              </a:rPr>
              <a:t>was </a:t>
            </a:r>
            <a:r>
              <a:rPr sz="1600" spc="-5" dirty="0">
                <a:latin typeface="Century Gothic"/>
                <a:cs typeface="Century Gothic"/>
              </a:rPr>
              <a:t>challenging </a:t>
            </a:r>
            <a:r>
              <a:rPr sz="1600" dirty="0">
                <a:latin typeface="Century Gothic"/>
                <a:cs typeface="Century Gothic"/>
              </a:rPr>
              <a:t>given </a:t>
            </a:r>
            <a:r>
              <a:rPr sz="1600" spc="-20" dirty="0">
                <a:latin typeface="Century Gothic"/>
                <a:cs typeface="Century Gothic"/>
              </a:rPr>
              <a:t>we </a:t>
            </a:r>
            <a:r>
              <a:rPr sz="1600" spc="-5" dirty="0">
                <a:latin typeface="Century Gothic"/>
                <a:cs typeface="Century Gothic"/>
              </a:rPr>
              <a:t>had a $170,000 or 15% </a:t>
            </a:r>
            <a:r>
              <a:rPr sz="1600" spc="-10" dirty="0">
                <a:latin typeface="Century Gothic"/>
                <a:cs typeface="Century Gothic"/>
              </a:rPr>
              <a:t>state  </a:t>
            </a:r>
            <a:r>
              <a:rPr sz="1600" spc="-5" dirty="0">
                <a:latin typeface="Century Gothic"/>
                <a:cs typeface="Century Gothic"/>
              </a:rPr>
              <a:t>assessment increase for charter</a:t>
            </a:r>
            <a:r>
              <a:rPr sz="1600" spc="45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schools.</a:t>
            </a:r>
          </a:p>
          <a:p>
            <a:pPr marL="355600" marR="485775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entury Gothic"/>
                <a:cs typeface="Century Gothic"/>
              </a:rPr>
              <a:t>The </a:t>
            </a:r>
            <a:r>
              <a:rPr sz="1600" spc="-5" dirty="0">
                <a:latin typeface="Century Gothic"/>
                <a:cs typeface="Century Gothic"/>
              </a:rPr>
              <a:t>Finance </a:t>
            </a:r>
            <a:r>
              <a:rPr sz="1600" spc="-10" dirty="0">
                <a:latin typeface="Century Gothic"/>
                <a:cs typeface="Century Gothic"/>
              </a:rPr>
              <a:t>Department, </a:t>
            </a:r>
            <a:r>
              <a:rPr sz="1600" spc="-5" dirty="0">
                <a:latin typeface="Century Gothic"/>
                <a:cs typeface="Century Gothic"/>
              </a:rPr>
              <a:t>once again, </a:t>
            </a:r>
            <a:r>
              <a:rPr sz="1600" spc="-15" dirty="0">
                <a:latin typeface="Century Gothic"/>
                <a:cs typeface="Century Gothic"/>
              </a:rPr>
              <a:t>was </a:t>
            </a:r>
            <a:r>
              <a:rPr sz="1600" dirty="0">
                <a:latin typeface="Century Gothic"/>
                <a:cs typeface="Century Gothic"/>
              </a:rPr>
              <a:t>able </a:t>
            </a:r>
            <a:r>
              <a:rPr sz="1600" spc="-10" dirty="0">
                <a:latin typeface="Century Gothic"/>
                <a:cs typeface="Century Gothic"/>
              </a:rPr>
              <a:t>to time the </a:t>
            </a:r>
            <a:r>
              <a:rPr sz="1600" spc="-5" dirty="0">
                <a:latin typeface="Century Gothic"/>
                <a:cs typeface="Century Gothic"/>
              </a:rPr>
              <a:t>Debt Service  </a:t>
            </a:r>
            <a:r>
              <a:rPr sz="1600" spc="-10" dirty="0">
                <a:latin typeface="Century Gothic"/>
                <a:cs typeface="Century Gothic"/>
              </a:rPr>
              <a:t>structure to </a:t>
            </a:r>
            <a:r>
              <a:rPr sz="1600" spc="-5" dirty="0">
                <a:latin typeface="Century Gothic"/>
                <a:cs typeface="Century Gothic"/>
              </a:rPr>
              <a:t>offset those increases and more, </a:t>
            </a:r>
            <a:r>
              <a:rPr sz="1600" spc="-10" dirty="0">
                <a:latin typeface="Century Gothic"/>
                <a:cs typeface="Century Gothic"/>
              </a:rPr>
              <a:t>which </a:t>
            </a:r>
            <a:r>
              <a:rPr sz="1600" dirty="0">
                <a:latin typeface="Century Gothic"/>
                <a:cs typeface="Century Gothic"/>
              </a:rPr>
              <a:t>saved </a:t>
            </a:r>
            <a:r>
              <a:rPr sz="1600" spc="-10" dirty="0">
                <a:latin typeface="Century Gothic"/>
                <a:cs typeface="Century Gothic"/>
              </a:rPr>
              <a:t>the</a:t>
            </a:r>
            <a:r>
              <a:rPr sz="1600" spc="20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Budget</a:t>
            </a:r>
            <a:endParaRPr sz="1600" dirty="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latin typeface="Century Gothic"/>
                <a:cs typeface="Century Gothic"/>
              </a:rPr>
              <a:t>$333,583 this </a:t>
            </a:r>
            <a:r>
              <a:rPr sz="1600" dirty="0">
                <a:latin typeface="Century Gothic"/>
                <a:cs typeface="Century Gothic"/>
              </a:rPr>
              <a:t>Fiscal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Year.</a:t>
            </a:r>
            <a:endParaRPr sz="1600" dirty="0">
              <a:latin typeface="Century Gothic"/>
              <a:cs typeface="Century Gothic"/>
            </a:endParaRPr>
          </a:p>
          <a:p>
            <a:pPr marL="355600" marR="75692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entury Gothic"/>
                <a:cs typeface="Century Gothic"/>
              </a:rPr>
              <a:t>This </a:t>
            </a:r>
            <a:r>
              <a:rPr sz="1600" spc="-5" dirty="0">
                <a:latin typeface="Century Gothic"/>
                <a:cs typeface="Century Gothic"/>
              </a:rPr>
              <a:t>prevented </a:t>
            </a:r>
            <a:r>
              <a:rPr sz="1600" dirty="0">
                <a:latin typeface="Century Gothic"/>
                <a:cs typeface="Century Gothic"/>
              </a:rPr>
              <a:t>layoffs </a:t>
            </a:r>
            <a:r>
              <a:rPr sz="1600" spc="-5" dirty="0">
                <a:latin typeface="Century Gothic"/>
                <a:cs typeface="Century Gothic"/>
              </a:rPr>
              <a:t>and </a:t>
            </a:r>
            <a:r>
              <a:rPr lang="en-US" sz="1600" spc="-5" dirty="0" smtClean="0">
                <a:latin typeface="Century Gothic"/>
                <a:cs typeface="Century Gothic"/>
              </a:rPr>
              <a:t>maintained a total fixed cost increase 0f less than 1% over last years increase.</a:t>
            </a:r>
            <a:r>
              <a:rPr sz="1600" spc="-5" dirty="0" smtClean="0">
                <a:latin typeface="Century Gothic"/>
                <a:cs typeface="Century Gothic"/>
              </a:rPr>
              <a:t> </a:t>
            </a:r>
            <a:r>
              <a:rPr sz="1600" spc="5" dirty="0" smtClean="0">
                <a:latin typeface="Century Gothic"/>
                <a:cs typeface="Century Gothic"/>
              </a:rPr>
              <a:t>It </a:t>
            </a:r>
            <a:r>
              <a:rPr sz="1600" spc="-5" dirty="0">
                <a:latin typeface="Century Gothic"/>
                <a:cs typeface="Century Gothic"/>
              </a:rPr>
              <a:t>is always our objective </a:t>
            </a:r>
            <a:r>
              <a:rPr sz="1600" spc="-10" dirty="0">
                <a:latin typeface="Century Gothic"/>
                <a:cs typeface="Century Gothic"/>
              </a:rPr>
              <a:t>to </a:t>
            </a:r>
            <a:r>
              <a:rPr sz="1600" spc="-5" dirty="0">
                <a:latin typeface="Century Gothic"/>
                <a:cs typeface="Century Gothic"/>
              </a:rPr>
              <a:t>keep Fixed Costs </a:t>
            </a:r>
            <a:r>
              <a:rPr sz="1600" spc="5" dirty="0">
                <a:latin typeface="Century Gothic"/>
                <a:cs typeface="Century Gothic"/>
              </a:rPr>
              <a:t>level </a:t>
            </a:r>
            <a:r>
              <a:rPr sz="1600" spc="-5" dirty="0">
                <a:latin typeface="Century Gothic"/>
                <a:cs typeface="Century Gothic"/>
              </a:rPr>
              <a:t>funded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6352050"/>
            <a:ext cx="5175885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55" dirty="0">
                <a:latin typeface="Arial"/>
                <a:cs typeface="Arial"/>
              </a:rPr>
              <a:t>Total </a:t>
            </a:r>
            <a:r>
              <a:rPr sz="2400" spc="-10" dirty="0">
                <a:latin typeface="Arial"/>
                <a:cs typeface="Arial"/>
              </a:rPr>
              <a:t>Fixed </a:t>
            </a:r>
            <a:r>
              <a:rPr sz="2400" spc="-5" dirty="0">
                <a:latin typeface="Arial"/>
                <a:cs typeface="Arial"/>
              </a:rPr>
              <a:t>Cost Projected Increase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2909" y="6352050"/>
            <a:ext cx="2787015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5" dirty="0" smtClean="0">
                <a:latin typeface="Arial"/>
                <a:cs typeface="Arial"/>
              </a:rPr>
              <a:t>$</a:t>
            </a:r>
            <a:r>
              <a:rPr lang="en-US" sz="2400" spc="-5" dirty="0" smtClean="0">
                <a:latin typeface="Arial"/>
                <a:cs typeface="Arial"/>
              </a:rPr>
              <a:t>856,798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2.</a:t>
            </a:r>
            <a:r>
              <a:rPr lang="en-US" sz="2400" spc="-5" dirty="0" smtClean="0">
                <a:latin typeface="Arial"/>
                <a:cs typeface="Arial"/>
              </a:rPr>
              <a:t>9</a:t>
            </a:r>
            <a:r>
              <a:rPr sz="2400" spc="-5" dirty="0" smtClean="0">
                <a:latin typeface="Arial"/>
                <a:cs typeface="Arial"/>
              </a:rPr>
              <a:t>5</a:t>
            </a:r>
            <a:r>
              <a:rPr sz="2400" spc="-5" dirty="0">
                <a:latin typeface="Arial"/>
                <a:cs typeface="Arial"/>
              </a:rPr>
              <a:t>%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60054" y="6445846"/>
            <a:ext cx="110489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802799"/>
            <a:ext cx="4684894" cy="23913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6316" y="560832"/>
            <a:ext cx="5455920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8448" y="672541"/>
            <a:ext cx="48539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DEBT</a:t>
            </a:r>
            <a:r>
              <a:rPr sz="3600" spc="-70" dirty="0"/>
              <a:t> </a:t>
            </a:r>
            <a:r>
              <a:rPr sz="3600" spc="-5" dirty="0"/>
              <a:t>MANAGEMENT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12140" y="1552397"/>
            <a:ext cx="8039734" cy="3635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191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Capital funds appropriated by </a:t>
            </a:r>
            <a:r>
              <a:rPr sz="1600" spc="-10" dirty="0">
                <a:latin typeface="Century Gothic"/>
                <a:cs typeface="Century Gothic"/>
              </a:rPr>
              <a:t>borrowing </a:t>
            </a:r>
            <a:r>
              <a:rPr sz="1600" spc="-5" dirty="0">
                <a:latin typeface="Century Gothic"/>
                <a:cs typeface="Century Gothic"/>
              </a:rPr>
              <a:t>or any </a:t>
            </a:r>
            <a:r>
              <a:rPr sz="1600" spc="-10" dirty="0">
                <a:latin typeface="Century Gothic"/>
                <a:cs typeface="Century Gothic"/>
              </a:rPr>
              <a:t>other </a:t>
            </a:r>
            <a:r>
              <a:rPr sz="1600" spc="-5" dirty="0">
                <a:latin typeface="Century Gothic"/>
                <a:cs typeface="Century Gothic"/>
              </a:rPr>
              <a:t>financing source may  not </a:t>
            </a:r>
            <a:r>
              <a:rPr sz="1600" spc="-10" dirty="0">
                <a:latin typeface="Century Gothic"/>
                <a:cs typeface="Century Gothic"/>
              </a:rPr>
              <a:t>be </a:t>
            </a:r>
            <a:r>
              <a:rPr sz="1600" spc="-5" dirty="0">
                <a:latin typeface="Century Gothic"/>
                <a:cs typeface="Century Gothic"/>
              </a:rPr>
              <a:t>used for operational expenditures at </a:t>
            </a:r>
            <a:r>
              <a:rPr sz="1600" spc="-10" dirty="0">
                <a:latin typeface="Century Gothic"/>
                <a:cs typeface="Century Gothic"/>
              </a:rPr>
              <a:t>any </a:t>
            </a:r>
            <a:r>
              <a:rPr sz="1600" spc="-5" dirty="0">
                <a:latin typeface="Century Gothic"/>
                <a:cs typeface="Century Gothic"/>
              </a:rPr>
              <a:t>capacity. </a:t>
            </a:r>
            <a:r>
              <a:rPr sz="1600" spc="-10" dirty="0">
                <a:latin typeface="Century Gothic"/>
                <a:cs typeface="Century Gothic"/>
              </a:rPr>
              <a:t>The </a:t>
            </a:r>
            <a:r>
              <a:rPr sz="1600" spc="-15" dirty="0">
                <a:latin typeface="Century Gothic"/>
                <a:cs typeface="Century Gothic"/>
              </a:rPr>
              <a:t>Town </a:t>
            </a:r>
            <a:r>
              <a:rPr sz="1600" spc="-5" dirty="0">
                <a:latin typeface="Century Gothic"/>
                <a:cs typeface="Century Gothic"/>
              </a:rPr>
              <a:t>makes  </a:t>
            </a:r>
            <a:r>
              <a:rPr sz="1600" spc="-10" dirty="0">
                <a:latin typeface="Century Gothic"/>
                <a:cs typeface="Century Gothic"/>
              </a:rPr>
              <a:t>certain these </a:t>
            </a:r>
            <a:r>
              <a:rPr sz="1600" spc="-5" dirty="0">
                <a:latin typeface="Century Gothic"/>
                <a:cs typeface="Century Gothic"/>
              </a:rPr>
              <a:t>funds </a:t>
            </a:r>
            <a:r>
              <a:rPr sz="1600" spc="-10" dirty="0">
                <a:latin typeface="Century Gothic"/>
                <a:cs typeface="Century Gothic"/>
              </a:rPr>
              <a:t>are </a:t>
            </a:r>
            <a:r>
              <a:rPr sz="1600" spc="-5" dirty="0">
                <a:latin typeface="Century Gothic"/>
                <a:cs typeface="Century Gothic"/>
              </a:rPr>
              <a:t>kept </a:t>
            </a:r>
            <a:r>
              <a:rPr sz="1600" spc="-10" dirty="0">
                <a:latin typeface="Century Gothic"/>
                <a:cs typeface="Century Gothic"/>
              </a:rPr>
              <a:t>separate and </a:t>
            </a:r>
            <a:r>
              <a:rPr sz="1600" dirty="0">
                <a:latin typeface="Century Gothic"/>
                <a:cs typeface="Century Gothic"/>
              </a:rPr>
              <a:t>only </a:t>
            </a:r>
            <a:r>
              <a:rPr sz="1600" spc="-5" dirty="0">
                <a:latin typeface="Century Gothic"/>
                <a:cs typeface="Century Gothic"/>
              </a:rPr>
              <a:t>used for </a:t>
            </a:r>
            <a:r>
              <a:rPr sz="1600" spc="-10" dirty="0">
                <a:latin typeface="Century Gothic"/>
                <a:cs typeface="Century Gothic"/>
              </a:rPr>
              <a:t>the project </a:t>
            </a:r>
            <a:r>
              <a:rPr sz="1600" spc="-5" dirty="0">
                <a:latin typeface="Century Gothic"/>
                <a:cs typeface="Century Gothic"/>
              </a:rPr>
              <a:t>in </a:t>
            </a:r>
            <a:r>
              <a:rPr sz="1600" spc="-10" dirty="0">
                <a:latin typeface="Century Gothic"/>
                <a:cs typeface="Century Gothic"/>
              </a:rPr>
              <a:t>which </a:t>
            </a:r>
            <a:r>
              <a:rPr sz="1600" spc="-5" dirty="0">
                <a:latin typeface="Century Gothic"/>
                <a:cs typeface="Century Gothic"/>
              </a:rPr>
              <a:t>it  has </a:t>
            </a:r>
            <a:r>
              <a:rPr sz="1600" spc="-10" dirty="0">
                <a:latin typeface="Century Gothic"/>
                <a:cs typeface="Century Gothic"/>
              </a:rPr>
              <a:t>been appropriated </a:t>
            </a:r>
            <a:r>
              <a:rPr sz="1600" spc="-5" dirty="0">
                <a:latin typeface="Century Gothic"/>
                <a:cs typeface="Century Gothic"/>
              </a:rPr>
              <a:t>for by </a:t>
            </a:r>
            <a:r>
              <a:rPr sz="1600" spc="-15" dirty="0">
                <a:latin typeface="Century Gothic"/>
                <a:cs typeface="Century Gothic"/>
              </a:rPr>
              <a:t>Town</a:t>
            </a:r>
            <a:r>
              <a:rPr sz="1600" spc="8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Meeting</a:t>
            </a:r>
            <a:endParaRPr sz="1600" dirty="0">
              <a:latin typeface="Century Gothic"/>
              <a:cs typeface="Century Gothic"/>
            </a:endParaRPr>
          </a:p>
          <a:p>
            <a:pPr marL="355600" marR="128905" indent="-3435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10" dirty="0">
                <a:latin typeface="Century Gothic"/>
                <a:cs typeface="Century Gothic"/>
              </a:rPr>
              <a:t>The </a:t>
            </a:r>
            <a:r>
              <a:rPr sz="1600" spc="-5" dirty="0">
                <a:latin typeface="Century Gothic"/>
                <a:cs typeface="Century Gothic"/>
              </a:rPr>
              <a:t>Finance </a:t>
            </a:r>
            <a:r>
              <a:rPr sz="1600" spc="-15" dirty="0">
                <a:latin typeface="Century Gothic"/>
                <a:cs typeface="Century Gothic"/>
              </a:rPr>
              <a:t>Team with </a:t>
            </a:r>
            <a:r>
              <a:rPr sz="1600" spc="-10" dirty="0">
                <a:latin typeface="Century Gothic"/>
                <a:cs typeface="Century Gothic"/>
              </a:rPr>
              <a:t>guidance </a:t>
            </a:r>
            <a:r>
              <a:rPr sz="1600" spc="-5" dirty="0">
                <a:latin typeface="Century Gothic"/>
                <a:cs typeface="Century Gothic"/>
              </a:rPr>
              <a:t>from </a:t>
            </a:r>
            <a:r>
              <a:rPr sz="1600" spc="-10" dirty="0">
                <a:latin typeface="Century Gothic"/>
                <a:cs typeface="Century Gothic"/>
              </a:rPr>
              <a:t>the Board </a:t>
            </a:r>
            <a:r>
              <a:rPr sz="1600" spc="-5" dirty="0">
                <a:latin typeface="Century Gothic"/>
                <a:cs typeface="Century Gothic"/>
              </a:rPr>
              <a:t>has a policy </a:t>
            </a:r>
            <a:r>
              <a:rPr sz="1600" spc="-10" dirty="0">
                <a:latin typeface="Century Gothic"/>
                <a:cs typeface="Century Gothic"/>
              </a:rPr>
              <a:t>that does </a:t>
            </a:r>
            <a:r>
              <a:rPr sz="1600" spc="-5" dirty="0">
                <a:latin typeface="Century Gothic"/>
                <a:cs typeface="Century Gothic"/>
              </a:rPr>
              <a:t>not  </a:t>
            </a:r>
            <a:r>
              <a:rPr sz="1600" dirty="0">
                <a:latin typeface="Century Gothic"/>
                <a:cs typeface="Century Gothic"/>
              </a:rPr>
              <a:t>allow Inside </a:t>
            </a:r>
            <a:r>
              <a:rPr sz="1600" spc="-10" dirty="0">
                <a:latin typeface="Century Gothic"/>
                <a:cs typeface="Century Gothic"/>
              </a:rPr>
              <a:t>Debt Costs to exceed </a:t>
            </a:r>
            <a:r>
              <a:rPr sz="1600" spc="-5" dirty="0">
                <a:latin typeface="Century Gothic"/>
                <a:cs typeface="Century Gothic"/>
              </a:rPr>
              <a:t>5% of our operating </a:t>
            </a:r>
            <a:r>
              <a:rPr sz="1600" spc="-10" dirty="0">
                <a:latin typeface="Century Gothic"/>
                <a:cs typeface="Century Gothic"/>
              </a:rPr>
              <a:t>budget </a:t>
            </a:r>
            <a:r>
              <a:rPr sz="1600" spc="-5" dirty="0">
                <a:latin typeface="Century Gothic"/>
                <a:cs typeface="Century Gothic"/>
              </a:rPr>
              <a:t>in </a:t>
            </a:r>
            <a:r>
              <a:rPr sz="1600" spc="-10" dirty="0">
                <a:latin typeface="Century Gothic"/>
                <a:cs typeface="Century Gothic"/>
              </a:rPr>
              <a:t>total </a:t>
            </a:r>
            <a:r>
              <a:rPr sz="1600" spc="-5" dirty="0">
                <a:latin typeface="Century Gothic"/>
                <a:cs typeface="Century Gothic"/>
              </a:rPr>
              <a:t>as </a:t>
            </a:r>
            <a:r>
              <a:rPr sz="1600" spc="-10" dirty="0">
                <a:latin typeface="Century Gothic"/>
                <a:cs typeface="Century Gothic"/>
              </a:rPr>
              <a:t>well  </a:t>
            </a:r>
            <a:r>
              <a:rPr sz="1600" spc="-5" dirty="0">
                <a:latin typeface="Century Gothic"/>
                <a:cs typeface="Century Gothic"/>
              </a:rPr>
              <a:t>as Excluded </a:t>
            </a:r>
            <a:r>
              <a:rPr sz="1600" spc="-10" dirty="0">
                <a:latin typeface="Century Gothic"/>
                <a:cs typeface="Century Gothic"/>
              </a:rPr>
              <a:t>Debt </a:t>
            </a:r>
            <a:r>
              <a:rPr sz="1600" spc="-5" dirty="0">
                <a:latin typeface="Century Gothic"/>
                <a:cs typeface="Century Gothic"/>
              </a:rPr>
              <a:t>cannot exceed 10% of our operating </a:t>
            </a:r>
            <a:r>
              <a:rPr sz="1600" spc="-10" dirty="0">
                <a:latin typeface="Century Gothic"/>
                <a:cs typeface="Century Gothic"/>
              </a:rPr>
              <a:t>budget </a:t>
            </a:r>
            <a:r>
              <a:rPr sz="1600" spc="-5" dirty="0">
                <a:latin typeface="Century Gothic"/>
                <a:cs typeface="Century Gothic"/>
              </a:rPr>
              <a:t>in total. </a:t>
            </a:r>
            <a:r>
              <a:rPr sz="1600" spc="-30" dirty="0">
                <a:latin typeface="Century Gothic"/>
                <a:cs typeface="Century Gothic"/>
              </a:rPr>
              <a:t>We  </a:t>
            </a:r>
            <a:r>
              <a:rPr sz="1600" dirty="0">
                <a:latin typeface="Century Gothic"/>
                <a:cs typeface="Century Gothic"/>
              </a:rPr>
              <a:t>have </a:t>
            </a:r>
            <a:r>
              <a:rPr sz="1600" spc="-5" dirty="0">
                <a:latin typeface="Century Gothic"/>
                <a:cs typeface="Century Gothic"/>
              </a:rPr>
              <a:t>achieved </a:t>
            </a:r>
            <a:r>
              <a:rPr sz="1600" spc="-10" dirty="0">
                <a:latin typeface="Century Gothic"/>
                <a:cs typeface="Century Gothic"/>
              </a:rPr>
              <a:t>both </a:t>
            </a:r>
            <a:r>
              <a:rPr sz="1600" spc="-5" dirty="0">
                <a:latin typeface="Century Gothic"/>
                <a:cs typeface="Century Gothic"/>
              </a:rPr>
              <a:t>of </a:t>
            </a:r>
            <a:r>
              <a:rPr sz="1600" spc="-10" dirty="0">
                <a:latin typeface="Century Gothic"/>
                <a:cs typeface="Century Gothic"/>
              </a:rPr>
              <a:t>those </a:t>
            </a:r>
            <a:r>
              <a:rPr sz="1600" spc="-5" dirty="0">
                <a:latin typeface="Century Gothic"/>
                <a:cs typeface="Century Gothic"/>
              </a:rPr>
              <a:t>goals.</a:t>
            </a:r>
            <a:endParaRPr sz="1600" dirty="0">
              <a:latin typeface="Century Gothic"/>
              <a:cs typeface="Century Gothic"/>
            </a:endParaRPr>
          </a:p>
          <a:p>
            <a:pPr marL="355600" marR="490855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5" dirty="0">
                <a:latin typeface="Century Gothic"/>
                <a:cs typeface="Century Gothic"/>
              </a:rPr>
              <a:t>In </a:t>
            </a:r>
            <a:r>
              <a:rPr sz="1600" spc="-10" dirty="0">
                <a:latin typeface="Century Gothic"/>
                <a:cs typeface="Century Gothic"/>
              </a:rPr>
              <a:t>total Debt </a:t>
            </a:r>
            <a:r>
              <a:rPr sz="1600" spc="-5" dirty="0">
                <a:latin typeface="Century Gothic"/>
                <a:cs typeface="Century Gothic"/>
              </a:rPr>
              <a:t>Service has </a:t>
            </a:r>
            <a:r>
              <a:rPr sz="1600" spc="-10" dirty="0">
                <a:latin typeface="Century Gothic"/>
                <a:cs typeface="Century Gothic"/>
              </a:rPr>
              <a:t>been reduced </a:t>
            </a:r>
            <a:r>
              <a:rPr sz="1600" spc="-5" dirty="0">
                <a:latin typeface="Century Gothic"/>
                <a:cs typeface="Century Gothic"/>
              </a:rPr>
              <a:t>by $378,035 </a:t>
            </a:r>
            <a:r>
              <a:rPr sz="1600" dirty="0">
                <a:latin typeface="Century Gothic"/>
                <a:cs typeface="Century Gothic"/>
              </a:rPr>
              <a:t>all </a:t>
            </a:r>
            <a:r>
              <a:rPr sz="1600" spc="-10" dirty="0">
                <a:latin typeface="Century Gothic"/>
                <a:cs typeface="Century Gothic"/>
              </a:rPr>
              <a:t>while bonding </a:t>
            </a:r>
            <a:r>
              <a:rPr sz="1600" spc="-5" dirty="0">
                <a:latin typeface="Century Gothic"/>
                <a:cs typeface="Century Gothic"/>
              </a:rPr>
              <a:t>our  capital </a:t>
            </a:r>
            <a:r>
              <a:rPr sz="1600" spc="-10" dirty="0">
                <a:latin typeface="Century Gothic"/>
                <a:cs typeface="Century Gothic"/>
              </a:rPr>
              <a:t>projects </a:t>
            </a:r>
            <a:r>
              <a:rPr sz="1600" spc="-15" dirty="0">
                <a:latin typeface="Century Gothic"/>
                <a:cs typeface="Century Gothic"/>
              </a:rPr>
              <a:t>(Debt </a:t>
            </a:r>
            <a:r>
              <a:rPr sz="1600" spc="-5" dirty="0">
                <a:latin typeface="Century Gothic"/>
                <a:cs typeface="Century Gothic"/>
              </a:rPr>
              <a:t>Exclusion passed 11-19-20 for </a:t>
            </a:r>
            <a:r>
              <a:rPr sz="1600" dirty="0">
                <a:latin typeface="Century Gothic"/>
                <a:cs typeface="Century Gothic"/>
              </a:rPr>
              <a:t>Police </a:t>
            </a:r>
            <a:r>
              <a:rPr sz="1600" spc="-10" dirty="0">
                <a:latin typeface="Century Gothic"/>
                <a:cs typeface="Century Gothic"/>
              </a:rPr>
              <a:t>Station, DPW  </a:t>
            </a:r>
            <a:r>
              <a:rPr sz="1600" spc="-5" dirty="0">
                <a:latin typeface="Century Gothic"/>
                <a:cs typeface="Century Gothic"/>
              </a:rPr>
              <a:t>Facility, Senior </a:t>
            </a:r>
            <a:r>
              <a:rPr sz="1600" spc="-10" dirty="0">
                <a:latin typeface="Century Gothic"/>
                <a:cs typeface="Century Gothic"/>
              </a:rPr>
              <a:t>Center addition, and</a:t>
            </a:r>
            <a:r>
              <a:rPr sz="1600" spc="8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Seawalls)</a:t>
            </a:r>
            <a:endParaRPr sz="16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Our </a:t>
            </a:r>
            <a:r>
              <a:rPr sz="1600" spc="-10" dirty="0">
                <a:latin typeface="Century Gothic"/>
                <a:cs typeface="Century Gothic"/>
              </a:rPr>
              <a:t>Debt </a:t>
            </a:r>
            <a:r>
              <a:rPr sz="1600" spc="-5" dirty="0">
                <a:latin typeface="Century Gothic"/>
                <a:cs typeface="Century Gothic"/>
              </a:rPr>
              <a:t>Management </a:t>
            </a:r>
            <a:r>
              <a:rPr sz="1600" spc="-10" dirty="0">
                <a:latin typeface="Century Gothic"/>
                <a:cs typeface="Century Gothic"/>
              </a:rPr>
              <a:t>and </a:t>
            </a:r>
            <a:r>
              <a:rPr sz="1600" spc="-5" dirty="0">
                <a:latin typeface="Century Gothic"/>
                <a:cs typeface="Century Gothic"/>
              </a:rPr>
              <a:t>GOB market </a:t>
            </a:r>
            <a:r>
              <a:rPr sz="1600" spc="-10" dirty="0">
                <a:latin typeface="Century Gothic"/>
                <a:cs typeface="Century Gothic"/>
              </a:rPr>
              <a:t>knowledge </a:t>
            </a:r>
            <a:r>
              <a:rPr sz="1600" spc="-5" dirty="0">
                <a:latin typeface="Century Gothic"/>
                <a:cs typeface="Century Gothic"/>
              </a:rPr>
              <a:t>has </a:t>
            </a:r>
            <a:r>
              <a:rPr sz="1600" dirty="0">
                <a:latin typeface="Century Gothic"/>
                <a:cs typeface="Century Gothic"/>
              </a:rPr>
              <a:t>saved </a:t>
            </a:r>
            <a:r>
              <a:rPr sz="1600" spc="-10" dirty="0">
                <a:latin typeface="Century Gothic"/>
                <a:cs typeface="Century Gothic"/>
              </a:rPr>
              <a:t>jobs this</a:t>
            </a:r>
            <a:r>
              <a:rPr sz="1600" spc="10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year</a:t>
            </a:r>
            <a:endParaRPr sz="1600" dirty="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10" dirty="0">
                <a:latin typeface="Century Gothic"/>
                <a:cs typeface="Century Gothic"/>
              </a:rPr>
              <a:t>This will </a:t>
            </a:r>
            <a:r>
              <a:rPr sz="1600" spc="-5" dirty="0">
                <a:latin typeface="Century Gothic"/>
                <a:cs typeface="Century Gothic"/>
              </a:rPr>
              <a:t>minimize our </a:t>
            </a:r>
            <a:r>
              <a:rPr sz="1600" spc="-15" dirty="0">
                <a:latin typeface="Century Gothic"/>
                <a:cs typeface="Century Gothic"/>
              </a:rPr>
              <a:t>Tax </a:t>
            </a:r>
            <a:r>
              <a:rPr sz="1600" spc="-5" dirty="0">
                <a:latin typeface="Century Gothic"/>
                <a:cs typeface="Century Gothic"/>
              </a:rPr>
              <a:t>impact because of our </a:t>
            </a:r>
            <a:r>
              <a:rPr sz="1600" spc="-10" dirty="0">
                <a:latin typeface="Century Gothic"/>
                <a:cs typeface="Century Gothic"/>
              </a:rPr>
              <a:t>strategy, </a:t>
            </a:r>
            <a:r>
              <a:rPr sz="1600" spc="-5" dirty="0">
                <a:latin typeface="Century Gothic"/>
                <a:cs typeface="Century Gothic"/>
              </a:rPr>
              <a:t>it </a:t>
            </a:r>
            <a:r>
              <a:rPr sz="1600" spc="-10" dirty="0">
                <a:latin typeface="Century Gothic"/>
                <a:cs typeface="Century Gothic"/>
              </a:rPr>
              <a:t>worked and </a:t>
            </a:r>
            <a:r>
              <a:rPr sz="1600" spc="-20" dirty="0">
                <a:latin typeface="Century Gothic"/>
                <a:cs typeface="Century Gothic"/>
              </a:rPr>
              <a:t>we </a:t>
            </a:r>
            <a:r>
              <a:rPr sz="1600" spc="-10" dirty="0">
                <a:latin typeface="Century Gothic"/>
                <a:cs typeface="Century Gothic"/>
              </a:rPr>
              <a:t>will  see the benefits </a:t>
            </a:r>
            <a:r>
              <a:rPr sz="1600" spc="-5" dirty="0">
                <a:latin typeface="Century Gothic"/>
                <a:cs typeface="Century Gothic"/>
              </a:rPr>
              <a:t>of our </a:t>
            </a:r>
            <a:r>
              <a:rPr sz="1600" dirty="0">
                <a:latin typeface="Century Gothic"/>
                <a:cs typeface="Century Gothic"/>
              </a:rPr>
              <a:t>conservative </a:t>
            </a:r>
            <a:r>
              <a:rPr sz="1600" spc="-5" dirty="0">
                <a:latin typeface="Century Gothic"/>
                <a:cs typeface="Century Gothic"/>
              </a:rPr>
              <a:t>plan now </a:t>
            </a:r>
            <a:r>
              <a:rPr sz="1600" spc="-10" dirty="0">
                <a:latin typeface="Century Gothic"/>
                <a:cs typeface="Century Gothic"/>
              </a:rPr>
              <a:t>and </a:t>
            </a:r>
            <a:r>
              <a:rPr sz="1600" spc="-5" dirty="0">
                <a:latin typeface="Century Gothic"/>
                <a:cs typeface="Century Gothic"/>
              </a:rPr>
              <a:t>going</a:t>
            </a:r>
            <a:r>
              <a:rPr sz="1600" spc="4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forward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000" y="5212079"/>
            <a:ext cx="5943600" cy="1327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60054" y="6432010"/>
            <a:ext cx="110489" cy="212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solidFill>
                  <a:srgbClr val="585858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9004" y="0"/>
            <a:ext cx="3768852" cy="59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2900" y="12953"/>
            <a:ext cx="33966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15795" algn="l"/>
              </a:tabLst>
            </a:pPr>
            <a:r>
              <a:rPr sz="2200" spc="-5" dirty="0">
                <a:solidFill>
                  <a:srgbClr val="000000"/>
                </a:solidFill>
              </a:rPr>
              <a:t>DEBT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FY</a:t>
            </a:r>
            <a:r>
              <a:rPr sz="2200" spc="-3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2022	$</a:t>
            </a:r>
            <a:r>
              <a:rPr sz="2200" spc="-85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10,051,720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1650492" y="1143000"/>
            <a:ext cx="6274308" cy="4107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6389958"/>
            <a:ext cx="739648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sz="2000" b="1" spc="-30" dirty="0">
                <a:latin typeface="Arial"/>
                <a:cs typeface="Arial"/>
              </a:rPr>
              <a:t>Total </a:t>
            </a:r>
            <a:r>
              <a:rPr sz="2000" b="1" dirty="0">
                <a:latin typeface="Arial"/>
                <a:cs typeface="Arial"/>
              </a:rPr>
              <a:t>Inside Debt </a:t>
            </a:r>
            <a:r>
              <a:rPr sz="2000" b="1" spc="-20" dirty="0">
                <a:latin typeface="Arial"/>
                <a:cs typeface="Arial"/>
              </a:rPr>
              <a:t>$3,873,611…Total </a:t>
            </a:r>
            <a:r>
              <a:rPr sz="2000" b="1" dirty="0">
                <a:latin typeface="Arial"/>
                <a:cs typeface="Arial"/>
              </a:rPr>
              <a:t>Excluded </a:t>
            </a:r>
            <a:r>
              <a:rPr sz="2000" b="1" spc="-5" dirty="0">
                <a:latin typeface="Arial"/>
                <a:cs typeface="Arial"/>
              </a:rPr>
              <a:t>Debt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$6,178,109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60054" y="6445846"/>
            <a:ext cx="110489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1548</Words>
  <Application>Microsoft Office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Palatino Linotype</vt:lpstr>
      <vt:lpstr>Office Theme</vt:lpstr>
      <vt:lpstr>Fiscal Year 2022  Town Administrator  Operational Budget  Michael A. Maresco</vt:lpstr>
      <vt:lpstr>BUDGETARY ACHIEVEMENTS</vt:lpstr>
      <vt:lpstr>REVENUES EXPLANATION</vt:lpstr>
      <vt:lpstr>REVENUES</vt:lpstr>
      <vt:lpstr>EXPENSE EXPLANATION</vt:lpstr>
      <vt:lpstr>EXPENSES</vt:lpstr>
      <vt:lpstr>FIXED COSTS</vt:lpstr>
      <vt:lpstr>DEBT MANAGEMENT</vt:lpstr>
      <vt:lpstr>DEBT FY 2022 $ 10,051,720</vt:lpstr>
      <vt:lpstr>FY 2022 General Government</vt:lpstr>
      <vt:lpstr>FY 2022 Public Safety</vt:lpstr>
      <vt:lpstr>FY 2022 Education</vt:lpstr>
      <vt:lpstr>FY 2022 Public Works</vt:lpstr>
      <vt:lpstr>HEALTH AND HUMAN  SERVICES FY 2022</vt:lpstr>
      <vt:lpstr>CULTURAL SERVICES</vt:lpstr>
      <vt:lpstr>UTILITIES</vt:lpstr>
      <vt:lpstr>REVENUE</vt:lpstr>
      <vt:lpstr>EXPENSE</vt:lpstr>
      <vt:lpstr>CLOSING 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2011  Budget Overview</dc:title>
  <dc:creator>nholt</dc:creator>
  <cp:lastModifiedBy>Dello Russo, Patrick</cp:lastModifiedBy>
  <cp:revision>3</cp:revision>
  <dcterms:created xsi:type="dcterms:W3CDTF">2021-01-14T17:26:51Z</dcterms:created>
  <dcterms:modified xsi:type="dcterms:W3CDTF">2021-01-14T17:35:23Z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2021-01-14T00:00:00Z</vt:filetime>
  </property>
</Properties>
</file>