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7" r:id="rId24"/>
    <p:sldId id="275" r:id="rId2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D766E-0F1D-1052-1EB3-5FE27C869456}" v="546" dt="2024-04-19T14:54:19.619"/>
    <p1510:client id="{870A31C6-FCF5-FFD4-591F-1F09ED1A3CCA}" v="34" dt="2024-04-19T15:06:26.43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542"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Estimated FY24 Revenues</a:t>
            </a:r>
          </a:p>
        </c:rich>
      </c:tx>
      <c:layout>
        <c:manualLayout>
          <c:xMode val="edge"/>
          <c:yMode val="edge"/>
          <c:x val="2.9817701358758712E-3"/>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7.1128157690890356E-2"/>
          <c:y val="0.81040775107572527"/>
          <c:w val="0.87302514119832442"/>
          <c:h val="0.159852471972601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Estimated FY24 Expenses</a:t>
            </a:r>
          </a:p>
        </c:rich>
      </c:tx>
      <c:layout>
        <c:manualLayout>
          <c:xMode val="edge"/>
          <c:yMode val="edge"/>
          <c:x val="0.3465624671916010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9E773BD1-5C85-4E5F-AA0F-B84C9A51878C}" type="datetimeFigureOut">
              <a:rPr lang="en-US" smtClean="0"/>
              <a:t>4/19/2024</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3755256F-D5F2-42E9-9C20-65FEB47EBFF6}" type="slidenum">
              <a:rPr lang="en-US" smtClean="0"/>
              <a:t>‹#›</a:t>
            </a:fld>
            <a:endParaRPr lang="en-US"/>
          </a:p>
        </p:txBody>
      </p:sp>
    </p:spTree>
    <p:extLst>
      <p:ext uri="{BB962C8B-B14F-4D97-AF65-F5344CB8AC3E}">
        <p14:creationId xmlns:p14="http://schemas.microsoft.com/office/powerpoint/2010/main" val="393100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55256F-D5F2-42E9-9C20-65FEB47EBFF6}" type="slidenum">
              <a:rPr lang="en-US" smtClean="0"/>
              <a:t>2</a:t>
            </a:fld>
            <a:endParaRPr lang="en-US"/>
          </a:p>
        </p:txBody>
      </p:sp>
    </p:spTree>
    <p:extLst>
      <p:ext uri="{BB962C8B-B14F-4D97-AF65-F5344CB8AC3E}">
        <p14:creationId xmlns:p14="http://schemas.microsoft.com/office/powerpoint/2010/main" val="22721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5256F-D5F2-42E9-9C20-65FEB47EBFF6}" type="slidenum">
              <a:rPr lang="en-US" smtClean="0"/>
              <a:t>5</a:t>
            </a:fld>
            <a:endParaRPr lang="en-US"/>
          </a:p>
        </p:txBody>
      </p:sp>
    </p:spTree>
    <p:extLst>
      <p:ext uri="{BB962C8B-B14F-4D97-AF65-F5344CB8AC3E}">
        <p14:creationId xmlns:p14="http://schemas.microsoft.com/office/powerpoint/2010/main" val="648569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900933" y="2433650"/>
            <a:ext cx="3342132" cy="1732914"/>
          </a:xfrm>
          <a:prstGeom prst="rect">
            <a:avLst/>
          </a:prstGeom>
        </p:spPr>
        <p:txBody>
          <a:bodyPr wrap="square" lIns="0" tIns="0" rIns="0" bIns="0">
            <a:spAutoFit/>
          </a:bodyPr>
          <a:lstStyle>
            <a:lvl1pPr>
              <a:defRPr sz="2800" b="1" i="0">
                <a:solidFill>
                  <a:srgbClr val="0000CC"/>
                </a:solidFill>
                <a:latin typeface="Palatino Linotype"/>
                <a:cs typeface="Palatino Linotype"/>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dirty="0"/>
              <a:t>‹#›</a:t>
            </a:fld>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2E5796"/>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dirty="0"/>
              <a:t>‹#›</a:t>
            </a:fld>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2E5796"/>
                </a:solidFill>
                <a:latin typeface="Palatino Linotype"/>
                <a:cs typeface="Palatino Linotyp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dirty="0"/>
              <a:t>‹#›</a:t>
            </a:fld>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2E5796"/>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dirty="0"/>
              <a:t>‹#›</a:t>
            </a:fld>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dirty="0"/>
              <a:t>‹#›</a:t>
            </a:fld>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8458200" y="6499859"/>
            <a:ext cx="83820" cy="83819"/>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569976" y="6499859"/>
            <a:ext cx="83819" cy="83819"/>
          </a:xfrm>
          <a:prstGeom prst="rect">
            <a:avLst/>
          </a:prstGeom>
          <a:blipFill>
            <a:blip r:embed="rId9" cstate="print"/>
            <a:stretch>
              <a:fillRect/>
            </a:stretch>
          </a:blipFill>
        </p:spPr>
        <p:txBody>
          <a:bodyPr wrap="square" lIns="0" tIns="0" rIns="0" bIns="0" rtlCol="0"/>
          <a:lstStyle/>
          <a:p>
            <a:endParaRPr/>
          </a:p>
        </p:txBody>
      </p:sp>
      <p:sp>
        <p:nvSpPr>
          <p:cNvPr id="19" name="bk object 19"/>
          <p:cNvSpPr/>
          <p:nvPr/>
        </p:nvSpPr>
        <p:spPr>
          <a:xfrm>
            <a:off x="304800" y="381000"/>
            <a:ext cx="990600" cy="940308"/>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28061" y="-57530"/>
            <a:ext cx="3087877" cy="848360"/>
          </a:xfrm>
          <a:prstGeom prst="rect">
            <a:avLst/>
          </a:prstGeom>
        </p:spPr>
        <p:txBody>
          <a:bodyPr wrap="square" lIns="0" tIns="0" rIns="0" bIns="0">
            <a:spAutoFit/>
          </a:bodyPr>
          <a:lstStyle>
            <a:lvl1pPr>
              <a:defRPr sz="5400" b="0" i="0">
                <a:solidFill>
                  <a:srgbClr val="2E5796"/>
                </a:solidFill>
                <a:latin typeface="Palatino Linotype"/>
                <a:cs typeface="Palatino Linotype"/>
              </a:defRPr>
            </a:lvl1pPr>
          </a:lstStyle>
          <a:p>
            <a:endParaRPr/>
          </a:p>
        </p:txBody>
      </p:sp>
      <p:sp>
        <p:nvSpPr>
          <p:cNvPr id="3" name="Holder 3"/>
          <p:cNvSpPr>
            <a:spLocks noGrp="1"/>
          </p:cNvSpPr>
          <p:nvPr>
            <p:ph type="body" idx="1"/>
          </p:nvPr>
        </p:nvSpPr>
        <p:spPr>
          <a:xfrm>
            <a:off x="688340" y="1474673"/>
            <a:ext cx="8067675" cy="4356100"/>
          </a:xfrm>
          <a:prstGeom prst="rect">
            <a:avLst/>
          </a:prstGeom>
        </p:spPr>
        <p:txBody>
          <a:bodyPr wrap="square" lIns="0" tIns="0" rIns="0" bIns="0">
            <a:spAutoFit/>
          </a:bodyPr>
          <a:lstStyle>
            <a:lvl1pPr>
              <a:defRPr sz="20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4/19/2024</a:t>
            </a:fld>
            <a:endParaRPr lang="en-US"/>
          </a:p>
        </p:txBody>
      </p:sp>
      <p:sp>
        <p:nvSpPr>
          <p:cNvPr id="6" name="Holder 6"/>
          <p:cNvSpPr>
            <a:spLocks noGrp="1"/>
          </p:cNvSpPr>
          <p:nvPr>
            <p:ph type="sldNum" sz="quarter" idx="7"/>
          </p:nvPr>
        </p:nvSpPr>
        <p:spPr>
          <a:xfrm>
            <a:off x="8534654" y="6445846"/>
            <a:ext cx="247015" cy="196215"/>
          </a:xfrm>
          <a:prstGeom prst="rect">
            <a:avLst/>
          </a:prstGeom>
        </p:spPr>
        <p:txBody>
          <a:bodyPr wrap="square" lIns="0" tIns="0" rIns="0" bIns="0">
            <a:spAutoFit/>
          </a:bodyPr>
          <a:lstStyle>
            <a:lvl1pPr>
              <a:defRPr sz="1200" b="0" i="0">
                <a:solidFill>
                  <a:srgbClr val="888888"/>
                </a:solidFill>
                <a:latin typeface="Arial"/>
                <a:cs typeface="Arial"/>
              </a:defRPr>
            </a:lvl1pPr>
          </a:lstStyle>
          <a:p>
            <a:pPr marL="38100">
              <a:lnSpc>
                <a:spcPts val="1430"/>
              </a:lnSpc>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ctrTitle"/>
          </p:nvPr>
        </p:nvSpPr>
        <p:spPr>
          <a:xfrm>
            <a:off x="1336964" y="3012424"/>
            <a:ext cx="6477000" cy="1304844"/>
          </a:xfrm>
          <a:prstGeom prst="rect">
            <a:avLst/>
          </a:prstGeom>
        </p:spPr>
        <p:txBody>
          <a:bodyPr vert="horz" wrap="square" lIns="0" tIns="12065" rIns="0" bIns="0" rtlCol="0" anchor="t">
            <a:spAutoFit/>
          </a:bodyPr>
          <a:lstStyle/>
          <a:p>
            <a:pPr marL="8890" marR="5080" indent="-635" algn="ctr">
              <a:spcBef>
                <a:spcPts val="95"/>
              </a:spcBef>
            </a:pPr>
            <a:r>
              <a:rPr spc="-5" dirty="0"/>
              <a:t>Fiscal </a:t>
            </a:r>
            <a:r>
              <a:rPr spc="-55" dirty="0"/>
              <a:t>Year </a:t>
            </a:r>
            <a:r>
              <a:rPr dirty="0"/>
              <a:t>202</a:t>
            </a:r>
            <a:r>
              <a:rPr lang="en-US" dirty="0"/>
              <a:t>5</a:t>
            </a:r>
            <a:r>
              <a:rPr lang="en-US" spc="-5" dirty="0"/>
              <a:t> </a:t>
            </a:r>
            <a:r>
              <a:rPr spc="-5" dirty="0"/>
              <a:t>Operational Budget</a:t>
            </a:r>
            <a:r>
              <a:rPr lang="en-US" spc="-5" dirty="0"/>
              <a:t> </a:t>
            </a:r>
            <a:r>
              <a:rPr spc="-5" dirty="0"/>
              <a:t> Michael A.</a:t>
            </a:r>
            <a:r>
              <a:rPr spc="-40" dirty="0"/>
              <a:t> </a:t>
            </a:r>
            <a:r>
              <a:rPr spc="-5" dirty="0"/>
              <a:t>Maresco</a:t>
            </a:r>
            <a:r>
              <a:rPr lang="en-US" spc="-5" dirty="0"/>
              <a:t> </a:t>
            </a:r>
            <a:br>
              <a:rPr lang="en-US" spc="-5" dirty="0"/>
            </a:br>
            <a:r>
              <a:rPr lang="en-US" spc="-5" dirty="0"/>
              <a:t>Town Administrator</a:t>
            </a:r>
          </a:p>
        </p:txBody>
      </p:sp>
      <p:sp>
        <p:nvSpPr>
          <p:cNvPr id="7" name="object 7"/>
          <p:cNvSpPr txBox="1"/>
          <p:nvPr/>
        </p:nvSpPr>
        <p:spPr>
          <a:xfrm>
            <a:off x="1376639" y="5400753"/>
            <a:ext cx="6400800" cy="305212"/>
          </a:xfrm>
          <a:prstGeom prst="rect">
            <a:avLst/>
          </a:prstGeom>
        </p:spPr>
        <p:txBody>
          <a:bodyPr vert="horz" wrap="square" lIns="0" tIns="43815" rIns="0" bIns="0" rtlCol="0" anchor="t">
            <a:spAutoFit/>
          </a:bodyPr>
          <a:lstStyle/>
          <a:p>
            <a:pPr marL="523240" marR="5080" indent="-510540" algn="ctr">
              <a:lnSpc>
                <a:spcPts val="1939"/>
              </a:lnSpc>
              <a:spcBef>
                <a:spcPts val="345"/>
              </a:spcBef>
            </a:pPr>
            <a:r>
              <a:rPr sz="2800" b="1" spc="5">
                <a:solidFill>
                  <a:srgbClr val="0000CC"/>
                </a:solidFill>
                <a:latin typeface="Century Gothic"/>
                <a:cs typeface="Century Gothic"/>
              </a:rPr>
              <a:t>APRIL </a:t>
            </a:r>
            <a:r>
              <a:rPr lang="en-US" sz="2800" b="1" spc="5">
                <a:solidFill>
                  <a:srgbClr val="0000CC"/>
                </a:solidFill>
                <a:latin typeface="Century Gothic"/>
                <a:cs typeface="Century Gothic"/>
              </a:rPr>
              <a:t>22, </a:t>
            </a:r>
            <a:r>
              <a:rPr sz="2800" b="1" spc="-5">
                <a:solidFill>
                  <a:srgbClr val="0000CC"/>
                </a:solidFill>
                <a:latin typeface="Century Gothic"/>
                <a:cs typeface="Century Gothic"/>
              </a:rPr>
              <a:t>202</a:t>
            </a:r>
            <a:r>
              <a:rPr lang="en-US" sz="2800" b="1" spc="-5">
                <a:solidFill>
                  <a:srgbClr val="0000CC"/>
                </a:solidFill>
                <a:latin typeface="Century Gothic"/>
                <a:cs typeface="Century Gothic"/>
              </a:rPr>
              <a:t>4</a:t>
            </a:r>
            <a:r>
              <a:rPr sz="2800" b="1" spc="-5">
                <a:solidFill>
                  <a:srgbClr val="0000CC"/>
                </a:solidFill>
                <a:latin typeface="Century Gothic"/>
                <a:cs typeface="Century Gothic"/>
              </a:rPr>
              <a:t> </a:t>
            </a:r>
            <a:r>
              <a:rPr sz="2800" b="1" spc="-20">
                <a:solidFill>
                  <a:srgbClr val="0000CC"/>
                </a:solidFill>
                <a:latin typeface="Century Gothic"/>
                <a:cs typeface="Century Gothic"/>
              </a:rPr>
              <a:t>TOWN </a:t>
            </a:r>
            <a:r>
              <a:rPr sz="2800" b="1">
                <a:solidFill>
                  <a:srgbClr val="0000CC"/>
                </a:solidFill>
                <a:latin typeface="Century Gothic"/>
                <a:cs typeface="Century Gothic"/>
              </a:rPr>
              <a:t>MEETING  </a:t>
            </a:r>
            <a:endParaRPr lang="en-US" sz="2800" b="1">
              <a:solidFill>
                <a:srgbClr val="0000CC"/>
              </a:solidFill>
              <a:latin typeface="Century Gothic"/>
              <a:cs typeface="Century Gothic"/>
            </a:endParaRPr>
          </a:p>
        </p:txBody>
      </p:sp>
      <p:sp>
        <p:nvSpPr>
          <p:cNvPr id="8" name="object 8"/>
          <p:cNvSpPr/>
          <p:nvPr/>
        </p:nvSpPr>
        <p:spPr>
          <a:xfrm>
            <a:off x="3427529" y="400606"/>
            <a:ext cx="2285892" cy="2255772"/>
          </a:xfrm>
          <a:prstGeom prst="rect">
            <a:avLst/>
          </a:prstGeom>
          <a:blipFill>
            <a:blip r:embed="rId2" cstate="print"/>
            <a:stretch>
              <a:fillRect/>
            </a:stretch>
          </a:blipFill>
        </p:spPr>
        <p:txBody>
          <a:bodyPr wrap="square" lIns="0" tIns="0" rIns="0" bIns="0" rtlCol="0"/>
          <a:lstStyle/>
          <a:p>
            <a:pPr algn="ctr"/>
            <a:endParaRPr/>
          </a:p>
        </p:txBody>
      </p:sp>
      <p:sp>
        <p:nvSpPr>
          <p:cNvPr id="3" name="Slide Number Placeholder 2">
            <a:extLst>
              <a:ext uri="{FF2B5EF4-FFF2-40B4-BE49-F238E27FC236}">
                <a16:creationId xmlns:a16="http://schemas.microsoft.com/office/drawing/2014/main" id="{DB66FD5E-B3A8-C579-C5BE-6456EF057CB3}"/>
              </a:ext>
            </a:extLst>
          </p:cNvPr>
          <p:cNvSpPr>
            <a:spLocks noGrp="1"/>
          </p:cNvSpPr>
          <p:nvPr>
            <p:ph type="sldNum" sz="quarter" idx="7"/>
          </p:nvPr>
        </p:nvSpPr>
        <p:spPr/>
        <p:txBody>
          <a:bodyPr/>
          <a:lstStyle/>
          <a:p>
            <a:fld id="{81D60167-4931-47E6-BA6A-407CBD079E47}" type="slidenum">
              <a:rPr lang="en-US" dirty="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05000" y="533400"/>
            <a:ext cx="5984240" cy="574675"/>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2700">
              <a:lnSpc>
                <a:spcPct val="100000"/>
              </a:lnSpc>
              <a:spcBef>
                <a:spcPts val="100"/>
              </a:spcBef>
            </a:pPr>
            <a:r>
              <a:rPr sz="3600" spc="-5" dirty="0"/>
              <a:t>FY </a:t>
            </a:r>
            <a:r>
              <a:rPr sz="3600" dirty="0"/>
              <a:t>202</a:t>
            </a:r>
            <a:r>
              <a:rPr lang="en-US" sz="3600" dirty="0"/>
              <a:t>5</a:t>
            </a:r>
            <a:r>
              <a:rPr sz="3600" dirty="0"/>
              <a:t> </a:t>
            </a:r>
            <a:r>
              <a:rPr sz="3600" spc="-5" dirty="0"/>
              <a:t>General</a:t>
            </a:r>
            <a:r>
              <a:rPr sz="3600" spc="-110" dirty="0"/>
              <a:t> </a:t>
            </a:r>
            <a:r>
              <a:rPr sz="3600" spc="-10" dirty="0"/>
              <a:t>Government</a:t>
            </a:r>
            <a:endParaRPr sz="3600" dirty="0"/>
          </a:p>
        </p:txBody>
      </p:sp>
      <p:sp>
        <p:nvSpPr>
          <p:cNvPr id="4" name="object 4"/>
          <p:cNvSpPr txBox="1"/>
          <p:nvPr/>
        </p:nvSpPr>
        <p:spPr>
          <a:xfrm>
            <a:off x="381001" y="1371600"/>
            <a:ext cx="8481998" cy="2226250"/>
          </a:xfrm>
          <a:prstGeom prst="rect">
            <a:avLst/>
          </a:prstGeom>
        </p:spPr>
        <p:txBody>
          <a:bodyPr vert="horz" wrap="square" lIns="0" tIns="12700" rIns="0" bIns="0" rtlCol="0" anchor="t">
            <a:spAutoFit/>
          </a:bodyPr>
          <a:lstStyle/>
          <a:p>
            <a:pPr marL="299085" indent="-287020">
              <a:spcBef>
                <a:spcPts val="100"/>
              </a:spcBef>
              <a:buFont typeface="Arial"/>
              <a:buChar char="•"/>
              <a:tabLst>
                <a:tab pos="299085" algn="l"/>
                <a:tab pos="299720" algn="l"/>
              </a:tabLst>
            </a:pPr>
            <a:r>
              <a:rPr sz="1200" spc="-10" dirty="0">
                <a:latin typeface="Century Gothic"/>
                <a:cs typeface="Century Gothic"/>
              </a:rPr>
              <a:t>Total General </a:t>
            </a:r>
            <a:r>
              <a:rPr sz="1200" spc="-5" dirty="0">
                <a:latin typeface="Century Gothic"/>
                <a:cs typeface="Century Gothic"/>
              </a:rPr>
              <a:t>Government</a:t>
            </a:r>
            <a:r>
              <a:rPr lang="en-US" sz="1200" spc="-5" dirty="0">
                <a:latin typeface="Century Gothic"/>
                <a:cs typeface="Century Gothic"/>
              </a:rPr>
              <a:t> Proposed Budget: </a:t>
            </a:r>
            <a:r>
              <a:rPr sz="1200" spc="-10" dirty="0">
                <a:latin typeface="Century Gothic"/>
                <a:cs typeface="Century Gothic"/>
              </a:rPr>
              <a:t>$</a:t>
            </a:r>
            <a:r>
              <a:rPr lang="en-US" sz="1200" spc="-10" dirty="0">
                <a:latin typeface="Century Gothic"/>
                <a:cs typeface="Century Gothic"/>
              </a:rPr>
              <a:t>3,794.924</a:t>
            </a:r>
          </a:p>
          <a:p>
            <a:pPr marL="299085" indent="-287020">
              <a:lnSpc>
                <a:spcPts val="2050"/>
              </a:lnSpc>
              <a:buFont typeface="Arial"/>
              <a:buChar char="•"/>
              <a:tabLst>
                <a:tab pos="299085" algn="l"/>
                <a:tab pos="299720" algn="l"/>
              </a:tabLst>
            </a:pPr>
            <a:r>
              <a:rPr sz="1200" spc="-10" dirty="0">
                <a:latin typeface="Century Gothic"/>
                <a:cs typeface="Century Gothic"/>
              </a:rPr>
              <a:t>The General </a:t>
            </a:r>
            <a:r>
              <a:rPr sz="1200" spc="-5" dirty="0">
                <a:latin typeface="Century Gothic"/>
                <a:cs typeface="Century Gothic"/>
              </a:rPr>
              <a:t>government</a:t>
            </a:r>
            <a:r>
              <a:rPr lang="en-US" sz="1200" spc="-5" dirty="0">
                <a:latin typeface="Century Gothic"/>
                <a:cs typeface="Century Gothic"/>
              </a:rPr>
              <a:t>:</a:t>
            </a:r>
          </a:p>
          <a:p>
            <a:pPr marL="756285" lvl="1" indent="-287020">
              <a:lnSpc>
                <a:spcPts val="2050"/>
              </a:lnSpc>
              <a:buFont typeface="Arial"/>
              <a:buChar char="•"/>
              <a:tabLst>
                <a:tab pos="299085" algn="l"/>
                <a:tab pos="299720" algn="l"/>
              </a:tabLst>
            </a:pPr>
            <a:r>
              <a:rPr lang="en-US" sz="1200" spc="-10" dirty="0">
                <a:latin typeface="Century Gothic"/>
                <a:cs typeface="Century Gothic"/>
              </a:rPr>
              <a:t>H</a:t>
            </a:r>
            <a:r>
              <a:rPr sz="1200" spc="-10" dirty="0">
                <a:latin typeface="Century Gothic"/>
                <a:cs typeface="Century Gothic"/>
              </a:rPr>
              <a:t>as </a:t>
            </a:r>
            <a:r>
              <a:rPr lang="en-US" sz="1200" spc="-10" dirty="0">
                <a:latin typeface="Century Gothic"/>
                <a:cs typeface="Century Gothic"/>
              </a:rPr>
              <a:t>reduced</a:t>
            </a:r>
            <a:r>
              <a:rPr sz="1200" dirty="0">
                <a:latin typeface="Century Gothic"/>
                <a:cs typeface="Century Gothic"/>
              </a:rPr>
              <a:t> </a:t>
            </a:r>
            <a:r>
              <a:rPr sz="1200" spc="-5" dirty="0">
                <a:latin typeface="Century Gothic"/>
                <a:cs typeface="Century Gothic"/>
              </a:rPr>
              <a:t>discretionary spending </a:t>
            </a:r>
            <a:r>
              <a:rPr sz="1200" spc="-10" dirty="0">
                <a:latin typeface="Century Gothic"/>
                <a:cs typeface="Century Gothic"/>
              </a:rPr>
              <a:t>and </a:t>
            </a:r>
            <a:r>
              <a:rPr lang="en-US" sz="1200" spc="10" dirty="0">
                <a:latin typeface="Century Gothic"/>
                <a:cs typeface="Century Gothic"/>
              </a:rPr>
              <a:t>IT</a:t>
            </a:r>
            <a:r>
              <a:rPr sz="1200" spc="10" dirty="0">
                <a:latin typeface="Century Gothic"/>
                <a:cs typeface="Century Gothic"/>
              </a:rPr>
              <a:t> </a:t>
            </a:r>
            <a:r>
              <a:rPr sz="1200" spc="-5" dirty="0">
                <a:latin typeface="Century Gothic"/>
                <a:cs typeface="Century Gothic"/>
              </a:rPr>
              <a:t>costs due </a:t>
            </a:r>
            <a:r>
              <a:rPr sz="1200" spc="-10" dirty="0">
                <a:latin typeface="Century Gothic"/>
                <a:cs typeface="Century Gothic"/>
              </a:rPr>
              <a:t>to the </a:t>
            </a:r>
            <a:r>
              <a:rPr sz="1200" spc="-5" dirty="0">
                <a:latin typeface="Century Gothic"/>
                <a:cs typeface="Century Gothic"/>
              </a:rPr>
              <a:t>purchase </a:t>
            </a:r>
            <a:r>
              <a:rPr sz="1200" dirty="0">
                <a:latin typeface="Century Gothic"/>
                <a:cs typeface="Century Gothic"/>
              </a:rPr>
              <a:t>of</a:t>
            </a:r>
            <a:r>
              <a:rPr sz="1200" spc="145" dirty="0">
                <a:latin typeface="Century Gothic"/>
                <a:cs typeface="Century Gothic"/>
              </a:rPr>
              <a:t> </a:t>
            </a:r>
            <a:r>
              <a:rPr lang="en-US" sz="1200" dirty="0">
                <a:latin typeface="Century Gothic"/>
                <a:cs typeface="Century Gothic"/>
              </a:rPr>
              <a:t>MUNIS</a:t>
            </a:r>
          </a:p>
          <a:p>
            <a:pPr marL="756285" lvl="1" indent="-287020">
              <a:lnSpc>
                <a:spcPts val="2050"/>
              </a:lnSpc>
              <a:buFont typeface="Arial"/>
              <a:buChar char="•"/>
              <a:tabLst>
                <a:tab pos="299085" algn="l"/>
                <a:tab pos="299720" algn="l"/>
              </a:tabLst>
            </a:pPr>
            <a:r>
              <a:rPr lang="en-US" sz="1200" spc="-10" dirty="0">
                <a:latin typeface="Century Gothic"/>
                <a:cs typeface="Century Gothic"/>
              </a:rPr>
              <a:t> B</a:t>
            </a:r>
            <a:r>
              <a:rPr lang="en-US" sz="1200" dirty="0">
                <a:latin typeface="Century Gothic"/>
                <a:cs typeface="Century Gothic"/>
              </a:rPr>
              <a:t>uilt </a:t>
            </a:r>
            <a:r>
              <a:rPr lang="en-US" sz="1200" spc="10" dirty="0">
                <a:latin typeface="Century Gothic"/>
                <a:cs typeface="Century Gothic"/>
              </a:rPr>
              <a:t>in a </a:t>
            </a:r>
            <a:r>
              <a:rPr lang="en-US" sz="1200" spc="-5" dirty="0">
                <a:latin typeface="Century Gothic"/>
                <a:cs typeface="Century Gothic"/>
              </a:rPr>
              <a:t>2% </a:t>
            </a:r>
            <a:r>
              <a:rPr lang="en-US" sz="1200" spc="-10" dirty="0">
                <a:latin typeface="Century Gothic"/>
                <a:cs typeface="Century Gothic"/>
              </a:rPr>
              <a:t>projected</a:t>
            </a:r>
            <a:r>
              <a:rPr lang="en-US" sz="1200" spc="114" dirty="0">
                <a:latin typeface="Century Gothic"/>
                <a:cs typeface="Century Gothic"/>
              </a:rPr>
              <a:t> </a:t>
            </a:r>
            <a:r>
              <a:rPr lang="en-US" sz="1200" spc="-10" dirty="0">
                <a:latin typeface="Century Gothic"/>
                <a:cs typeface="Century Gothic"/>
              </a:rPr>
              <a:t>contractual</a:t>
            </a:r>
            <a:r>
              <a:rPr lang="en-US" sz="1200" dirty="0">
                <a:latin typeface="Century Gothic"/>
                <a:cs typeface="Century Gothic"/>
              </a:rPr>
              <a:t> </a:t>
            </a:r>
            <a:r>
              <a:rPr lang="en-US" sz="1200" spc="-5" dirty="0">
                <a:latin typeface="Century Gothic"/>
                <a:cs typeface="Century Gothic"/>
              </a:rPr>
              <a:t>increases </a:t>
            </a:r>
            <a:r>
              <a:rPr lang="en-US" sz="1200" spc="-10" dirty="0">
                <a:latin typeface="Century Gothic"/>
                <a:cs typeface="Century Gothic"/>
              </a:rPr>
              <a:t>to the </a:t>
            </a:r>
            <a:r>
              <a:rPr lang="en-US" sz="1200" spc="-5" dirty="0">
                <a:latin typeface="Century Gothic"/>
                <a:cs typeface="Century Gothic"/>
              </a:rPr>
              <a:t>salary </a:t>
            </a:r>
            <a:r>
              <a:rPr lang="en-US" sz="1200" dirty="0">
                <a:latin typeface="Century Gothic"/>
                <a:cs typeface="Century Gothic"/>
              </a:rPr>
              <a:t>line items for </a:t>
            </a:r>
            <a:r>
              <a:rPr lang="en-US" sz="1200" spc="-5" dirty="0">
                <a:latin typeface="Century Gothic"/>
                <a:cs typeface="Century Gothic"/>
              </a:rPr>
              <a:t>Union </a:t>
            </a:r>
            <a:r>
              <a:rPr lang="en-US" sz="1200" spc="-10" dirty="0">
                <a:latin typeface="Century Gothic"/>
                <a:cs typeface="Century Gothic"/>
              </a:rPr>
              <a:t>and </a:t>
            </a:r>
            <a:r>
              <a:rPr lang="en-US" sz="1200" dirty="0">
                <a:latin typeface="Century Gothic"/>
                <a:cs typeface="Century Gothic"/>
              </a:rPr>
              <a:t>By-law</a:t>
            </a:r>
            <a:r>
              <a:rPr lang="en-US" sz="1200" spc="60" dirty="0">
                <a:latin typeface="Century Gothic"/>
                <a:cs typeface="Century Gothic"/>
              </a:rPr>
              <a:t> </a:t>
            </a:r>
            <a:r>
              <a:rPr lang="en-US" sz="1200" spc="-5" dirty="0">
                <a:latin typeface="Century Gothic"/>
                <a:cs typeface="Century Gothic"/>
              </a:rPr>
              <a:t>employees</a:t>
            </a:r>
          </a:p>
          <a:p>
            <a:pPr marL="299085" marR="471805" indent="-287020">
              <a:lnSpc>
                <a:spcPts val="1939"/>
              </a:lnSpc>
              <a:buFont typeface="Arial"/>
              <a:buChar char="•"/>
              <a:tabLst>
                <a:tab pos="299085" algn="l"/>
                <a:tab pos="299720" algn="l"/>
              </a:tabLst>
            </a:pPr>
            <a:r>
              <a:rPr lang="en-US" sz="1200" dirty="0">
                <a:latin typeface="Century Gothic"/>
                <a:cs typeface="Century Gothic"/>
              </a:rPr>
              <a:t>The Town began converting the financials to MUNIS on December 1, 2022. The conversion has had its challenges especially with being able to pull financial data in from our old software systems into MUNIS.  This was the main reason for the delay in closing the FY23 books with the state. The full conversion to MUNIS won’t be completed until FY26.</a:t>
            </a:r>
            <a:endParaRPr sz="1200" dirty="0">
              <a:latin typeface="Century Gothic"/>
              <a:cs typeface="Century Gothic"/>
            </a:endParaRPr>
          </a:p>
          <a:p>
            <a:pPr marL="47625" algn="ctr">
              <a:lnSpc>
                <a:spcPct val="100000"/>
              </a:lnSpc>
            </a:pPr>
            <a:r>
              <a:rPr sz="1600" b="1" dirty="0">
                <a:latin typeface="Century Gothic"/>
                <a:cs typeface="Century Gothic"/>
              </a:rPr>
              <a:t>Total </a:t>
            </a:r>
            <a:r>
              <a:rPr sz="1600" b="1" spc="-5" dirty="0">
                <a:latin typeface="Century Gothic"/>
                <a:cs typeface="Century Gothic"/>
              </a:rPr>
              <a:t>$</a:t>
            </a:r>
            <a:r>
              <a:rPr lang="en-US" sz="1600" b="1" spc="-5" dirty="0">
                <a:latin typeface="Century Gothic"/>
                <a:cs typeface="Century Gothic"/>
              </a:rPr>
              <a:t>3,794,924</a:t>
            </a:r>
            <a:r>
              <a:rPr sz="1600" b="1" spc="-5" dirty="0">
                <a:latin typeface="Century Gothic"/>
                <a:cs typeface="Century Gothic"/>
              </a:rPr>
              <a:t> </a:t>
            </a:r>
            <a:r>
              <a:rPr lang="en-US" sz="1600" b="1" spc="-5" dirty="0">
                <a:latin typeface="Century Gothic"/>
                <a:cs typeface="Century Gothic"/>
              </a:rPr>
              <a:t>an</a:t>
            </a:r>
            <a:r>
              <a:rPr sz="1600" b="1" dirty="0">
                <a:latin typeface="Century Gothic"/>
                <a:cs typeface="Century Gothic"/>
              </a:rPr>
              <a:t> increase</a:t>
            </a:r>
            <a:r>
              <a:rPr lang="en-US" sz="1600" b="1" dirty="0">
                <a:latin typeface="Century Gothic"/>
                <a:cs typeface="Century Gothic"/>
              </a:rPr>
              <a:t> of $387,312 or 11.37% over FY24</a:t>
            </a:r>
            <a:endParaRPr sz="1600" dirty="0">
              <a:latin typeface="Century Gothic"/>
              <a:cs typeface="Century Gothic"/>
            </a:endParaRPr>
          </a:p>
        </p:txBody>
      </p:sp>
      <p:pic>
        <p:nvPicPr>
          <p:cNvPr id="6" name="Picture 5" descr="A pie chart of government expenses&#10;&#10;Description automatically generated">
            <a:extLst>
              <a:ext uri="{FF2B5EF4-FFF2-40B4-BE49-F238E27FC236}">
                <a16:creationId xmlns:a16="http://schemas.microsoft.com/office/drawing/2014/main" id="{B7B47316-D70C-0F41-EE2A-6EB632C23281}"/>
              </a:ext>
            </a:extLst>
          </p:cNvPr>
          <p:cNvPicPr>
            <a:picLocks noChangeAspect="1"/>
          </p:cNvPicPr>
          <p:nvPr/>
        </p:nvPicPr>
        <p:blipFill>
          <a:blip r:embed="rId2"/>
          <a:stretch>
            <a:fillRect/>
          </a:stretch>
        </p:blipFill>
        <p:spPr>
          <a:xfrm>
            <a:off x="1762125" y="3596824"/>
            <a:ext cx="5038725" cy="3045727"/>
          </a:xfrm>
          <a:prstGeom prst="rect">
            <a:avLst/>
          </a:prstGeom>
        </p:spPr>
      </p:pic>
      <p:sp>
        <p:nvSpPr>
          <p:cNvPr id="2" name="Slide Number Placeholder 1">
            <a:extLst>
              <a:ext uri="{FF2B5EF4-FFF2-40B4-BE49-F238E27FC236}">
                <a16:creationId xmlns:a16="http://schemas.microsoft.com/office/drawing/2014/main" id="{27F9B627-46EA-2ED0-C203-B7B08F06F2CF}"/>
              </a:ext>
            </a:extLst>
          </p:cNvPr>
          <p:cNvSpPr>
            <a:spLocks noGrp="1"/>
          </p:cNvSpPr>
          <p:nvPr>
            <p:ph type="sldNum" sz="quarter" idx="7"/>
          </p:nvPr>
        </p:nvSpPr>
        <p:spPr/>
        <p:txBody>
          <a:bodyPr/>
          <a:lstStyle/>
          <a:p>
            <a:fld id="{81D60167-4931-47E6-BA6A-407CBD079E47}" type="slidenum">
              <a:rPr lang="en-US" dirty="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4600" y="532267"/>
            <a:ext cx="4352925" cy="574675"/>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2700">
              <a:lnSpc>
                <a:spcPct val="100000"/>
              </a:lnSpc>
              <a:spcBef>
                <a:spcPts val="100"/>
              </a:spcBef>
            </a:pPr>
            <a:r>
              <a:rPr sz="3600" spc="-5"/>
              <a:t>FY </a:t>
            </a:r>
            <a:r>
              <a:rPr sz="3600"/>
              <a:t>202</a:t>
            </a:r>
            <a:r>
              <a:rPr lang="en-US" sz="3600"/>
              <a:t>5</a:t>
            </a:r>
            <a:r>
              <a:rPr sz="3600"/>
              <a:t> </a:t>
            </a:r>
            <a:r>
              <a:rPr sz="3600" spc="-5"/>
              <a:t>Public</a:t>
            </a:r>
            <a:r>
              <a:rPr sz="3600" spc="-125"/>
              <a:t> </a:t>
            </a:r>
            <a:r>
              <a:rPr sz="3600"/>
              <a:t>Safety</a:t>
            </a:r>
          </a:p>
        </p:txBody>
      </p:sp>
      <p:sp>
        <p:nvSpPr>
          <p:cNvPr id="4" name="object 4"/>
          <p:cNvSpPr txBox="1"/>
          <p:nvPr/>
        </p:nvSpPr>
        <p:spPr>
          <a:xfrm>
            <a:off x="736193" y="1474673"/>
            <a:ext cx="8255634" cy="4014561"/>
          </a:xfrm>
          <a:prstGeom prst="rect">
            <a:avLst/>
          </a:prstGeom>
        </p:spPr>
        <p:txBody>
          <a:bodyPr vert="horz" wrap="square" lIns="0" tIns="13335" rIns="0" bIns="0" rtlCol="0" anchor="t">
            <a:spAutoFit/>
          </a:bodyPr>
          <a:lstStyle/>
          <a:p>
            <a:pPr marL="355600" indent="-342900">
              <a:lnSpc>
                <a:spcPct val="100000"/>
              </a:lnSpc>
              <a:spcBef>
                <a:spcPts val="105"/>
              </a:spcBef>
              <a:buFont typeface="Arial"/>
              <a:buChar char="•"/>
              <a:tabLst>
                <a:tab pos="354965" algn="l"/>
                <a:tab pos="355600" algn="l"/>
              </a:tabLst>
            </a:pPr>
            <a:r>
              <a:rPr sz="2000" dirty="0">
                <a:latin typeface="Century Gothic"/>
                <a:cs typeface="Century Gothic"/>
              </a:rPr>
              <a:t>The Town continues to </a:t>
            </a:r>
            <a:r>
              <a:rPr sz="2000" spc="-5" dirty="0">
                <a:latin typeface="Century Gothic"/>
                <a:cs typeface="Century Gothic"/>
              </a:rPr>
              <a:t>promote </a:t>
            </a:r>
            <a:r>
              <a:rPr sz="2000" dirty="0">
                <a:latin typeface="Century Gothic"/>
                <a:cs typeface="Century Gothic"/>
              </a:rPr>
              <a:t>and provide funding</a:t>
            </a:r>
            <a:r>
              <a:rPr sz="2000" spc="-200" dirty="0">
                <a:latin typeface="Century Gothic"/>
                <a:cs typeface="Century Gothic"/>
              </a:rPr>
              <a:t> </a:t>
            </a:r>
            <a:r>
              <a:rPr sz="2000" dirty="0">
                <a:latin typeface="Century Gothic"/>
                <a:cs typeface="Century Gothic"/>
              </a:rPr>
              <a:t>for</a:t>
            </a:r>
          </a:p>
          <a:p>
            <a:pPr marL="355600">
              <a:lnSpc>
                <a:spcPct val="100000"/>
              </a:lnSpc>
              <a:spcBef>
                <a:spcPts val="5"/>
              </a:spcBef>
            </a:pPr>
            <a:r>
              <a:rPr sz="2000" dirty="0">
                <a:latin typeface="Century Gothic"/>
                <a:cs typeface="Century Gothic"/>
              </a:rPr>
              <a:t>its Public </a:t>
            </a:r>
            <a:r>
              <a:rPr sz="2000" spc="-5" dirty="0">
                <a:latin typeface="Century Gothic"/>
                <a:cs typeface="Century Gothic"/>
              </a:rPr>
              <a:t>Safety</a:t>
            </a:r>
            <a:r>
              <a:rPr sz="2000" spc="-40" dirty="0">
                <a:latin typeface="Century Gothic"/>
                <a:cs typeface="Century Gothic"/>
              </a:rPr>
              <a:t> </a:t>
            </a:r>
            <a:r>
              <a:rPr sz="2000" dirty="0">
                <a:latin typeface="Century Gothic"/>
                <a:cs typeface="Century Gothic"/>
              </a:rPr>
              <a:t>Personnel</a:t>
            </a:r>
            <a:r>
              <a:rPr lang="en-US" sz="2000" dirty="0">
                <a:latin typeface="Century Gothic"/>
                <a:cs typeface="Century Gothic"/>
              </a:rPr>
              <a:t> including full funding for school resource officers at the High School, FBMS, and Elementary Schools.</a:t>
            </a:r>
            <a:endParaRPr sz="2000" dirty="0">
              <a:latin typeface="Century Gothic"/>
              <a:cs typeface="Century Gothic"/>
            </a:endParaRPr>
          </a:p>
          <a:p>
            <a:pPr marL="355600" indent="-342900">
              <a:lnSpc>
                <a:spcPct val="100000"/>
              </a:lnSpc>
              <a:spcBef>
                <a:spcPts val="550"/>
              </a:spcBef>
              <a:buFont typeface="Arial"/>
              <a:buChar char="•"/>
              <a:tabLst>
                <a:tab pos="354965" algn="l"/>
                <a:tab pos="355600" algn="l"/>
              </a:tabLst>
            </a:pPr>
            <a:r>
              <a:rPr sz="2000" dirty="0">
                <a:latin typeface="Century Gothic"/>
                <a:cs typeface="Century Gothic"/>
              </a:rPr>
              <a:t>The </a:t>
            </a:r>
            <a:r>
              <a:rPr lang="en-US" sz="2000" dirty="0">
                <a:latin typeface="Century Gothic"/>
                <a:cs typeface="Century Gothic"/>
              </a:rPr>
              <a:t>FY25 Budget</a:t>
            </a:r>
            <a:r>
              <a:rPr sz="2000" dirty="0">
                <a:latin typeface="Century Gothic"/>
                <a:cs typeface="Century Gothic"/>
              </a:rPr>
              <a:t> increased public</a:t>
            </a:r>
            <a:r>
              <a:rPr sz="2000" spc="-170" dirty="0">
                <a:latin typeface="Century Gothic"/>
                <a:cs typeface="Century Gothic"/>
              </a:rPr>
              <a:t> </a:t>
            </a:r>
            <a:r>
              <a:rPr sz="2000" spc="-5" dirty="0">
                <a:latin typeface="Century Gothic"/>
                <a:cs typeface="Century Gothic"/>
              </a:rPr>
              <a:t>safety</a:t>
            </a:r>
            <a:r>
              <a:rPr lang="en-US" sz="2000" dirty="0">
                <a:latin typeface="Century Gothic"/>
                <a:cs typeface="Century Gothic"/>
              </a:rPr>
              <a:t> </a:t>
            </a:r>
            <a:r>
              <a:rPr sz="2000" dirty="0">
                <a:latin typeface="Century Gothic"/>
                <a:cs typeface="Century Gothic"/>
              </a:rPr>
              <a:t>b</a:t>
            </a:r>
            <a:r>
              <a:rPr lang="en-US" sz="2000" dirty="0">
                <a:latin typeface="Century Gothic"/>
                <a:cs typeface="Century Gothic"/>
              </a:rPr>
              <a:t>y </a:t>
            </a:r>
            <a:r>
              <a:rPr lang="en-US" sz="2000" spc="-10" dirty="0">
                <a:latin typeface="Century Gothic"/>
                <a:cs typeface="Century Gothic"/>
              </a:rPr>
              <a:t>2.37</a:t>
            </a:r>
            <a:r>
              <a:rPr sz="2000" spc="-10" dirty="0">
                <a:latin typeface="Century Gothic"/>
                <a:cs typeface="Century Gothic"/>
              </a:rPr>
              <a:t>%</a:t>
            </a:r>
            <a:r>
              <a:rPr lang="en-US" sz="2000" spc="-10" dirty="0">
                <a:latin typeface="Century Gothic"/>
                <a:cs typeface="Century Gothic"/>
              </a:rPr>
              <a:t>.</a:t>
            </a:r>
          </a:p>
          <a:p>
            <a:pPr marL="355600" indent="-342900">
              <a:spcBef>
                <a:spcPts val="550"/>
              </a:spcBef>
              <a:buFont typeface="Arial"/>
              <a:buChar char="•"/>
              <a:tabLst>
                <a:tab pos="354965" algn="l"/>
                <a:tab pos="355600" algn="l"/>
              </a:tabLst>
            </a:pPr>
            <a:r>
              <a:rPr lang="en-US" sz="2000" dirty="0">
                <a:latin typeface="Century Gothic"/>
                <a:cs typeface="Century Gothic"/>
              </a:rPr>
              <a:t>ARPA Funds have been allocated to purchase (2) ambulances and (1) fire truck.</a:t>
            </a:r>
          </a:p>
          <a:p>
            <a:pPr marL="355600" indent="-342900">
              <a:lnSpc>
                <a:spcPct val="100000"/>
              </a:lnSpc>
              <a:spcBef>
                <a:spcPts val="550"/>
              </a:spcBef>
              <a:buFont typeface="Arial"/>
              <a:buChar char="•"/>
              <a:tabLst>
                <a:tab pos="354965" algn="l"/>
                <a:tab pos="355600" algn="l"/>
              </a:tabLst>
            </a:pPr>
            <a:r>
              <a:rPr lang="en-US" sz="2000" dirty="0">
                <a:latin typeface="Century Gothic"/>
                <a:cs typeface="Century Gothic"/>
              </a:rPr>
              <a:t>The Fire Department will be utilizing a grant to purchase an Off-Road Fire Truck.</a:t>
            </a:r>
            <a:endParaRPr sz="2000" dirty="0">
              <a:latin typeface="Century Gothic"/>
              <a:cs typeface="Century Gothic"/>
            </a:endParaRPr>
          </a:p>
          <a:p>
            <a:pPr marL="355600" marR="215265" indent="-342900">
              <a:spcBef>
                <a:spcPts val="550"/>
              </a:spcBef>
              <a:buFont typeface="Arial"/>
              <a:buChar char="•"/>
              <a:tabLst>
                <a:tab pos="354965" algn="l"/>
                <a:tab pos="355600" algn="l"/>
              </a:tabLst>
            </a:pPr>
            <a:r>
              <a:rPr sz="2000" dirty="0">
                <a:latin typeface="Century Gothic"/>
                <a:cs typeface="Century Gothic"/>
              </a:rPr>
              <a:t>The Police and Fire </a:t>
            </a:r>
            <a:r>
              <a:rPr sz="2000" spc="-5" dirty="0">
                <a:latin typeface="Century Gothic"/>
                <a:cs typeface="Century Gothic"/>
              </a:rPr>
              <a:t>Departments </a:t>
            </a:r>
            <a:r>
              <a:rPr sz="2000" dirty="0">
                <a:latin typeface="Century Gothic"/>
                <a:cs typeface="Century Gothic"/>
              </a:rPr>
              <a:t>continue to receive</a:t>
            </a:r>
            <a:r>
              <a:rPr lang="en-US" sz="2000" dirty="0">
                <a:latin typeface="Century Gothic"/>
                <a:cs typeface="Century Gothic"/>
              </a:rPr>
              <a:t> </a:t>
            </a:r>
            <a:r>
              <a:rPr sz="2000" spc="-5" dirty="0">
                <a:latin typeface="Century Gothic"/>
                <a:cs typeface="Century Gothic"/>
              </a:rPr>
              <a:t>support </a:t>
            </a:r>
            <a:r>
              <a:rPr lang="en-US" sz="2000" dirty="0">
                <a:latin typeface="Century Gothic"/>
                <a:cs typeface="Century Gothic"/>
              </a:rPr>
              <a:t>through the</a:t>
            </a:r>
            <a:r>
              <a:rPr sz="2000" dirty="0">
                <a:latin typeface="Century Gothic"/>
                <a:cs typeface="Century Gothic"/>
              </a:rPr>
              <a:t> Capital </a:t>
            </a:r>
            <a:r>
              <a:rPr sz="2000" spc="-5" dirty="0">
                <a:latin typeface="Century Gothic"/>
                <a:cs typeface="Century Gothic"/>
              </a:rPr>
              <a:t>Budget</a:t>
            </a:r>
            <a:r>
              <a:rPr lang="en-US" sz="2000" spc="-5" dirty="0">
                <a:latin typeface="Century Gothic"/>
                <a:cs typeface="Century Gothic"/>
              </a:rPr>
              <a:t> process</a:t>
            </a:r>
            <a:r>
              <a:rPr sz="2000" spc="-5" dirty="0">
                <a:latin typeface="Century Gothic"/>
                <a:cs typeface="Century Gothic"/>
              </a:rPr>
              <a:t> </a:t>
            </a:r>
            <a:r>
              <a:rPr sz="2000" dirty="0">
                <a:latin typeface="Century Gothic"/>
                <a:cs typeface="Century Gothic"/>
              </a:rPr>
              <a:t>to </a:t>
            </a:r>
            <a:r>
              <a:rPr sz="2000" spc="-5" dirty="0">
                <a:latin typeface="Century Gothic"/>
                <a:cs typeface="Century Gothic"/>
              </a:rPr>
              <a:t>purchase safety </a:t>
            </a:r>
            <a:r>
              <a:rPr sz="2000" dirty="0">
                <a:latin typeface="Century Gothic"/>
                <a:cs typeface="Century Gothic"/>
              </a:rPr>
              <a:t>equipment</a:t>
            </a:r>
            <a:r>
              <a:rPr lang="en-US" sz="2000" dirty="0">
                <a:latin typeface="Century Gothic"/>
                <a:cs typeface="Century Gothic"/>
              </a:rPr>
              <a:t> and police vehicles.</a:t>
            </a:r>
          </a:p>
        </p:txBody>
      </p:sp>
      <p:sp>
        <p:nvSpPr>
          <p:cNvPr id="5" name="object 5"/>
          <p:cNvSpPr txBox="1"/>
          <p:nvPr/>
        </p:nvSpPr>
        <p:spPr>
          <a:xfrm>
            <a:off x="1450594" y="6122923"/>
            <a:ext cx="6057900" cy="391160"/>
          </a:xfrm>
          <a:prstGeom prst="rect">
            <a:avLst/>
          </a:prstGeom>
        </p:spPr>
        <p:txBody>
          <a:bodyPr vert="horz" wrap="square" lIns="0" tIns="12700" rIns="0" bIns="0" rtlCol="0" anchor="t">
            <a:spAutoFit/>
          </a:bodyPr>
          <a:lstStyle/>
          <a:p>
            <a:pPr marL="12700">
              <a:lnSpc>
                <a:spcPct val="100000"/>
              </a:lnSpc>
              <a:spcBef>
                <a:spcPts val="100"/>
              </a:spcBef>
            </a:pPr>
            <a:r>
              <a:rPr sz="2400" spc="-5" dirty="0">
                <a:latin typeface="Arial"/>
                <a:cs typeface="Arial"/>
              </a:rPr>
              <a:t>Public Safety Increase </a:t>
            </a:r>
            <a:r>
              <a:rPr sz="2400" dirty="0">
                <a:latin typeface="Arial"/>
                <a:cs typeface="Arial"/>
              </a:rPr>
              <a:t>of </a:t>
            </a:r>
            <a:r>
              <a:rPr sz="2400" spc="-5" dirty="0">
                <a:latin typeface="Arial"/>
                <a:cs typeface="Arial"/>
              </a:rPr>
              <a:t>$</a:t>
            </a:r>
            <a:r>
              <a:rPr lang="en-US" sz="2400" spc="-5" dirty="0">
                <a:latin typeface="Arial"/>
                <a:cs typeface="Arial"/>
              </a:rPr>
              <a:t>339,693 or 2.37%</a:t>
            </a:r>
            <a:endParaRPr sz="2400" dirty="0">
              <a:latin typeface="Arial"/>
              <a:cs typeface="Arial"/>
            </a:endParaRPr>
          </a:p>
        </p:txBody>
      </p:sp>
      <p:sp>
        <p:nvSpPr>
          <p:cNvPr id="2" name="Slide Number Placeholder 1">
            <a:extLst>
              <a:ext uri="{FF2B5EF4-FFF2-40B4-BE49-F238E27FC236}">
                <a16:creationId xmlns:a16="http://schemas.microsoft.com/office/drawing/2014/main" id="{0A4B39B2-4C01-0581-F4F8-DB7BA51B6B7F}"/>
              </a:ext>
            </a:extLst>
          </p:cNvPr>
          <p:cNvSpPr>
            <a:spLocks noGrp="1"/>
          </p:cNvSpPr>
          <p:nvPr>
            <p:ph type="sldNum" sz="quarter" idx="7"/>
          </p:nvPr>
        </p:nvSpPr>
        <p:spPr/>
        <p:txBody>
          <a:bodyPr/>
          <a:lstStyle/>
          <a:p>
            <a:fld id="{81D60167-4931-47E6-BA6A-407CBD079E47}" type="slidenum">
              <a:rPr lang="en-US" dirty="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39325" y="533400"/>
            <a:ext cx="3785870" cy="574675"/>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2700">
              <a:lnSpc>
                <a:spcPct val="100000"/>
              </a:lnSpc>
              <a:spcBef>
                <a:spcPts val="100"/>
              </a:spcBef>
            </a:pPr>
            <a:r>
              <a:rPr sz="3600" spc="-5"/>
              <a:t>FY </a:t>
            </a:r>
            <a:r>
              <a:rPr sz="3600"/>
              <a:t>202</a:t>
            </a:r>
            <a:r>
              <a:rPr lang="en-US" sz="3600"/>
              <a:t>5</a:t>
            </a:r>
            <a:r>
              <a:rPr sz="3600" spc="-140"/>
              <a:t> </a:t>
            </a:r>
            <a:r>
              <a:rPr sz="3600"/>
              <a:t>Education</a:t>
            </a:r>
          </a:p>
        </p:txBody>
      </p:sp>
      <p:sp>
        <p:nvSpPr>
          <p:cNvPr id="4" name="object 4"/>
          <p:cNvSpPr txBox="1"/>
          <p:nvPr/>
        </p:nvSpPr>
        <p:spPr>
          <a:xfrm>
            <a:off x="304800" y="1752600"/>
            <a:ext cx="8623527" cy="3254032"/>
          </a:xfrm>
          <a:prstGeom prst="rect">
            <a:avLst/>
          </a:prstGeom>
        </p:spPr>
        <p:txBody>
          <a:bodyPr vert="horz" wrap="square" lIns="0" tIns="53975" rIns="0" bIns="0" rtlCol="0" anchor="t">
            <a:spAutoFit/>
          </a:bodyPr>
          <a:lstStyle/>
          <a:p>
            <a:pPr marL="355600" marR="1153160" indent="-342900">
              <a:lnSpc>
                <a:spcPts val="2590"/>
              </a:lnSpc>
              <a:spcBef>
                <a:spcPts val="425"/>
              </a:spcBef>
              <a:buFont typeface="Arial"/>
              <a:buChar char="•"/>
              <a:tabLst>
                <a:tab pos="354965" algn="l"/>
                <a:tab pos="355600" algn="l"/>
              </a:tabLst>
            </a:pPr>
            <a:r>
              <a:rPr spc="-5" dirty="0">
                <a:latin typeface="Century Gothic"/>
                <a:cs typeface="Century Gothic"/>
              </a:rPr>
              <a:t>The School</a:t>
            </a:r>
            <a:r>
              <a:rPr lang="en-US" spc="-5" dirty="0">
                <a:latin typeface="Century Gothic"/>
                <a:cs typeface="Century Gothic"/>
              </a:rPr>
              <a:t> Department will receive</a:t>
            </a:r>
            <a:r>
              <a:rPr spc="-5" dirty="0">
                <a:latin typeface="Century Gothic"/>
                <a:cs typeface="Century Gothic"/>
              </a:rPr>
              <a:t> </a:t>
            </a:r>
            <a:r>
              <a:rPr dirty="0">
                <a:latin typeface="Century Gothic"/>
                <a:cs typeface="Century Gothic"/>
              </a:rPr>
              <a:t>a </a:t>
            </a:r>
            <a:r>
              <a:rPr spc="-5" dirty="0">
                <a:latin typeface="Century Gothic"/>
                <a:cs typeface="Century Gothic"/>
              </a:rPr>
              <a:t>full </a:t>
            </a:r>
            <a:r>
              <a:rPr lang="en-US" spc="-5" dirty="0">
                <a:latin typeface="Century Gothic"/>
                <a:cs typeface="Century Gothic"/>
              </a:rPr>
              <a:t>3.45%</a:t>
            </a:r>
            <a:r>
              <a:rPr spc="-5" dirty="0">
                <a:latin typeface="Century Gothic"/>
                <a:cs typeface="Century Gothic"/>
              </a:rPr>
              <a:t> </a:t>
            </a:r>
            <a:r>
              <a:rPr dirty="0">
                <a:latin typeface="Century Gothic"/>
                <a:cs typeface="Century Gothic"/>
              </a:rPr>
              <a:t>increase on </a:t>
            </a:r>
            <a:r>
              <a:rPr lang="en-US" dirty="0">
                <a:latin typeface="Century Gothic"/>
                <a:cs typeface="Century Gothic"/>
              </a:rPr>
              <a:t>their</a:t>
            </a:r>
            <a:r>
              <a:rPr dirty="0">
                <a:latin typeface="Century Gothic"/>
                <a:cs typeface="Century Gothic"/>
              </a:rPr>
              <a:t> operational </a:t>
            </a:r>
            <a:r>
              <a:rPr spc="-5" dirty="0">
                <a:latin typeface="Century Gothic"/>
                <a:cs typeface="Century Gothic"/>
              </a:rPr>
              <a:t>budget </a:t>
            </a:r>
            <a:r>
              <a:rPr spc="5" dirty="0">
                <a:latin typeface="Century Gothic"/>
                <a:cs typeface="Century Gothic"/>
              </a:rPr>
              <a:t>over </a:t>
            </a:r>
            <a:r>
              <a:rPr dirty="0">
                <a:latin typeface="Century Gothic"/>
                <a:cs typeface="Century Gothic"/>
              </a:rPr>
              <a:t>FY</a:t>
            </a:r>
            <a:r>
              <a:rPr spc="-80" dirty="0">
                <a:latin typeface="Century Gothic"/>
                <a:cs typeface="Century Gothic"/>
              </a:rPr>
              <a:t> </a:t>
            </a:r>
            <a:r>
              <a:rPr lang="en-US" spc="-5" dirty="0">
                <a:latin typeface="Century Gothic"/>
                <a:cs typeface="Century Gothic"/>
              </a:rPr>
              <a:t>2024 for a total projected budget of </a:t>
            </a:r>
            <a:r>
              <a:rPr spc="-10" dirty="0">
                <a:latin typeface="Century Gothic"/>
                <a:cs typeface="Century Gothic"/>
              </a:rPr>
              <a:t>$</a:t>
            </a:r>
            <a:r>
              <a:rPr lang="en-US" spc="-10" dirty="0">
                <a:latin typeface="Century Gothic"/>
                <a:cs typeface="Century Gothic"/>
              </a:rPr>
              <a:t>57,702,307</a:t>
            </a:r>
            <a:r>
              <a:rPr lang="en-US" dirty="0">
                <a:latin typeface="Century Gothic"/>
                <a:cs typeface="Century Gothic"/>
              </a:rPr>
              <a:t>, representing an increase of $1,923,368 over FY24.</a:t>
            </a:r>
            <a:endParaRPr dirty="0">
              <a:latin typeface="Century Gothic"/>
              <a:cs typeface="Century Gothic"/>
            </a:endParaRPr>
          </a:p>
          <a:p>
            <a:pPr marL="355600" marR="5080" indent="-342900">
              <a:lnSpc>
                <a:spcPts val="2590"/>
              </a:lnSpc>
              <a:spcBef>
                <a:spcPts val="575"/>
              </a:spcBef>
              <a:buFont typeface="Arial"/>
              <a:buChar char="•"/>
              <a:tabLst>
                <a:tab pos="354965" algn="l"/>
                <a:tab pos="355600" algn="l"/>
              </a:tabLst>
            </a:pPr>
            <a:r>
              <a:rPr lang="en-US" spc="-5" dirty="0">
                <a:latin typeface="Century Gothic"/>
                <a:cs typeface="Century Gothic"/>
              </a:rPr>
              <a:t>The Schools </a:t>
            </a:r>
            <a:r>
              <a:rPr lang="en-US" dirty="0">
                <a:latin typeface="Century Gothic"/>
                <a:cs typeface="Century Gothic"/>
              </a:rPr>
              <a:t>have </a:t>
            </a:r>
            <a:r>
              <a:rPr lang="en-US" spc="-5" dirty="0">
                <a:latin typeface="Century Gothic"/>
                <a:cs typeface="Century Gothic"/>
              </a:rPr>
              <a:t>worked </a:t>
            </a:r>
            <a:r>
              <a:rPr lang="en-US" dirty="0">
                <a:latin typeface="Century Gothic"/>
                <a:cs typeface="Century Gothic"/>
              </a:rPr>
              <a:t>to improve </a:t>
            </a:r>
            <a:r>
              <a:rPr lang="en-US" spc="-10" dirty="0">
                <a:latin typeface="Century Gothic"/>
                <a:cs typeface="Century Gothic"/>
              </a:rPr>
              <a:t>handicapped accessibility and increased security</a:t>
            </a:r>
            <a:r>
              <a:rPr lang="en-US" dirty="0">
                <a:latin typeface="Century Gothic"/>
                <a:cs typeface="Century Gothic"/>
              </a:rPr>
              <a:t> for </a:t>
            </a:r>
            <a:r>
              <a:rPr lang="en-US" spc="-5" dirty="0">
                <a:latin typeface="Century Gothic"/>
                <a:cs typeface="Century Gothic"/>
              </a:rPr>
              <a:t>all Schools.</a:t>
            </a:r>
          </a:p>
          <a:p>
            <a:pPr marL="355600" marR="5080" indent="-342900">
              <a:lnSpc>
                <a:spcPts val="2590"/>
              </a:lnSpc>
              <a:spcBef>
                <a:spcPts val="575"/>
              </a:spcBef>
              <a:buFont typeface="Arial"/>
              <a:buChar char="•"/>
              <a:tabLst>
                <a:tab pos="354965" algn="l"/>
                <a:tab pos="355600" algn="l"/>
              </a:tabLst>
            </a:pPr>
            <a:r>
              <a:rPr lang="en-US" spc="-5" dirty="0">
                <a:latin typeface="Century Gothic"/>
                <a:cs typeface="Century Gothic"/>
              </a:rPr>
              <a:t>The School Department opened their new Pre-K facility at 255 Furnace Street in September. </a:t>
            </a:r>
          </a:p>
          <a:p>
            <a:pPr marL="355600" marR="5080" indent="-342900">
              <a:lnSpc>
                <a:spcPts val="2590"/>
              </a:lnSpc>
              <a:spcBef>
                <a:spcPts val="575"/>
              </a:spcBef>
              <a:buFont typeface="Arial"/>
              <a:buChar char="•"/>
              <a:tabLst>
                <a:tab pos="354965" algn="l"/>
                <a:tab pos="355600" algn="l"/>
              </a:tabLst>
            </a:pPr>
            <a:r>
              <a:rPr lang="en-US" spc="-5" dirty="0">
                <a:latin typeface="Century Gothic"/>
                <a:cs typeface="Century Gothic"/>
              </a:rPr>
              <a:t>Capital Budget funding and Free Cash have continued to assist the Schools in maintenance, IT, and security related issues.</a:t>
            </a:r>
            <a:endParaRPr dirty="0">
              <a:latin typeface="Century Gothic"/>
              <a:cs typeface="Century Gothic"/>
            </a:endParaRPr>
          </a:p>
        </p:txBody>
      </p:sp>
      <p:sp>
        <p:nvSpPr>
          <p:cNvPr id="2" name="Slide Number Placeholder 1">
            <a:extLst>
              <a:ext uri="{FF2B5EF4-FFF2-40B4-BE49-F238E27FC236}">
                <a16:creationId xmlns:a16="http://schemas.microsoft.com/office/drawing/2014/main" id="{0CDC26E6-4D41-5906-B3DB-EC512780B53C}"/>
              </a:ext>
            </a:extLst>
          </p:cNvPr>
          <p:cNvSpPr>
            <a:spLocks noGrp="1"/>
          </p:cNvSpPr>
          <p:nvPr>
            <p:ph type="sldNum" sz="quarter" idx="7"/>
          </p:nvPr>
        </p:nvSpPr>
        <p:spPr/>
        <p:txBody>
          <a:bodyPr/>
          <a:lstStyle/>
          <a:p>
            <a:fld id="{81D60167-4931-47E6-BA6A-407CBD079E47}" type="slidenum">
              <a:rPr lang="en-US" dirty="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40088" y="457200"/>
            <a:ext cx="4413885" cy="574675"/>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12700">
              <a:lnSpc>
                <a:spcPct val="100000"/>
              </a:lnSpc>
              <a:spcBef>
                <a:spcPts val="100"/>
              </a:spcBef>
            </a:pPr>
            <a:r>
              <a:rPr sz="3600" spc="-5"/>
              <a:t>FY </a:t>
            </a:r>
            <a:r>
              <a:rPr sz="3600"/>
              <a:t>202</a:t>
            </a:r>
            <a:r>
              <a:rPr lang="en-US" sz="3600"/>
              <a:t>5</a:t>
            </a:r>
            <a:r>
              <a:rPr sz="3600"/>
              <a:t> </a:t>
            </a:r>
            <a:r>
              <a:rPr sz="3600" spc="-5"/>
              <a:t>Public</a:t>
            </a:r>
            <a:r>
              <a:rPr sz="3600" spc="-120"/>
              <a:t> </a:t>
            </a:r>
            <a:r>
              <a:rPr sz="3600" spc="-50"/>
              <a:t>Works</a:t>
            </a:r>
            <a:endParaRPr sz="3600"/>
          </a:p>
        </p:txBody>
      </p:sp>
      <p:sp>
        <p:nvSpPr>
          <p:cNvPr id="4" name="object 4"/>
          <p:cNvSpPr txBox="1"/>
          <p:nvPr/>
        </p:nvSpPr>
        <p:spPr>
          <a:xfrm>
            <a:off x="304800" y="1550873"/>
            <a:ext cx="8534400" cy="6222216"/>
          </a:xfrm>
          <a:prstGeom prst="rect">
            <a:avLst/>
          </a:prstGeom>
        </p:spPr>
        <p:txBody>
          <a:bodyPr vert="horz" wrap="square" lIns="0" tIns="12700" rIns="0" bIns="0" rtlCol="0" anchor="t">
            <a:spAutoFit/>
          </a:bodyPr>
          <a:lstStyle/>
          <a:p>
            <a:pPr marL="355600" indent="-342900">
              <a:lnSpc>
                <a:spcPct val="100000"/>
              </a:lnSpc>
              <a:spcBef>
                <a:spcPts val="100"/>
              </a:spcBef>
              <a:buChar char="•"/>
              <a:tabLst>
                <a:tab pos="354965" algn="l"/>
                <a:tab pos="355600" algn="l"/>
                <a:tab pos="5426710" algn="l"/>
              </a:tabLst>
            </a:pPr>
            <a:r>
              <a:rPr sz="1800" dirty="0">
                <a:latin typeface="Century Gothic"/>
                <a:cs typeface="Arial"/>
              </a:rPr>
              <a:t>The </a:t>
            </a:r>
            <a:r>
              <a:rPr sz="1800" spc="-60" dirty="0">
                <a:latin typeface="Century Gothic"/>
                <a:cs typeface="Arial"/>
              </a:rPr>
              <a:t>Town </a:t>
            </a:r>
            <a:r>
              <a:rPr lang="en-US" sz="1800" spc="-60" dirty="0">
                <a:latin typeface="Century Gothic"/>
                <a:cs typeface="Arial"/>
              </a:rPr>
              <a:t>c</a:t>
            </a:r>
            <a:r>
              <a:rPr sz="1800" spc="-10" dirty="0">
                <a:latin typeface="Century Gothic"/>
                <a:cs typeface="Arial"/>
              </a:rPr>
              <a:t>ontinues </a:t>
            </a:r>
            <a:r>
              <a:rPr sz="1800" dirty="0">
                <a:latin typeface="Century Gothic"/>
                <a:cs typeface="Arial"/>
              </a:rPr>
              <a:t>to </a:t>
            </a:r>
            <a:r>
              <a:rPr sz="1800" spc="-5" dirty="0">
                <a:latin typeface="Century Gothic"/>
                <a:cs typeface="Arial"/>
              </a:rPr>
              <a:t>support </a:t>
            </a:r>
            <a:r>
              <a:rPr sz="1800" spc="-10" dirty="0">
                <a:latin typeface="Century Gothic"/>
                <a:cs typeface="Arial"/>
              </a:rPr>
              <a:t>our</a:t>
            </a:r>
            <a:r>
              <a:rPr sz="1800" spc="125" dirty="0">
                <a:latin typeface="Century Gothic"/>
                <a:cs typeface="Arial"/>
              </a:rPr>
              <a:t> </a:t>
            </a:r>
            <a:r>
              <a:rPr sz="1800" spc="-5" dirty="0">
                <a:latin typeface="Century Gothic"/>
                <a:cs typeface="Arial"/>
              </a:rPr>
              <a:t>Public</a:t>
            </a:r>
            <a:r>
              <a:rPr sz="1800" spc="20" dirty="0">
                <a:latin typeface="Century Gothic"/>
                <a:cs typeface="Arial"/>
              </a:rPr>
              <a:t> </a:t>
            </a:r>
            <a:r>
              <a:rPr sz="1800" spc="-10" dirty="0">
                <a:latin typeface="Century Gothic"/>
                <a:cs typeface="Arial"/>
              </a:rPr>
              <a:t>Works</a:t>
            </a:r>
            <a:r>
              <a:rPr lang="en-US" sz="1800" spc="-10" dirty="0">
                <a:latin typeface="Century Gothic"/>
                <a:cs typeface="Arial"/>
              </a:rPr>
              <a:t> </a:t>
            </a:r>
            <a:r>
              <a:rPr sz="1800" spc="-5" dirty="0">
                <a:latin typeface="Century Gothic"/>
                <a:cs typeface="Arial"/>
              </a:rPr>
              <a:t>Departments </a:t>
            </a:r>
            <a:r>
              <a:rPr sz="1800" dirty="0">
                <a:latin typeface="Century Gothic"/>
                <a:cs typeface="Arial"/>
              </a:rPr>
              <a:t>to </a:t>
            </a:r>
            <a:r>
              <a:rPr sz="1800" spc="-5" dirty="0">
                <a:latin typeface="Century Gothic"/>
                <a:cs typeface="Arial"/>
              </a:rPr>
              <a:t>provide</a:t>
            </a:r>
            <a:r>
              <a:rPr sz="1800" spc="-35" dirty="0">
                <a:latin typeface="Century Gothic"/>
                <a:cs typeface="Arial"/>
              </a:rPr>
              <a:t> </a:t>
            </a:r>
            <a:r>
              <a:rPr sz="1800" dirty="0">
                <a:latin typeface="Century Gothic"/>
                <a:cs typeface="Arial"/>
              </a:rPr>
              <a:t>the</a:t>
            </a:r>
            <a:r>
              <a:rPr lang="en-US" sz="1800" dirty="0">
                <a:latin typeface="Century Gothic"/>
                <a:cs typeface="Arial"/>
              </a:rPr>
              <a:t> </a:t>
            </a:r>
            <a:r>
              <a:rPr sz="1800" spc="-5" dirty="0">
                <a:latin typeface="Century Gothic"/>
                <a:cs typeface="Arial"/>
              </a:rPr>
              <a:t>best services </a:t>
            </a:r>
            <a:r>
              <a:rPr sz="1800" dirty="0">
                <a:latin typeface="Century Gothic"/>
                <a:cs typeface="Arial"/>
              </a:rPr>
              <a:t>to </a:t>
            </a:r>
            <a:r>
              <a:rPr sz="1800" spc="-5" dirty="0">
                <a:latin typeface="Century Gothic"/>
                <a:cs typeface="Arial"/>
              </a:rPr>
              <a:t>our</a:t>
            </a:r>
            <a:r>
              <a:rPr sz="1800" spc="15" dirty="0">
                <a:latin typeface="Century Gothic"/>
                <a:cs typeface="Arial"/>
              </a:rPr>
              <a:t> </a:t>
            </a:r>
            <a:r>
              <a:rPr sz="1800" spc="-5" dirty="0">
                <a:latin typeface="Century Gothic"/>
                <a:cs typeface="Arial"/>
              </a:rPr>
              <a:t>citizens</a:t>
            </a:r>
            <a:endParaRPr sz="1850" dirty="0">
              <a:latin typeface="Century Gothic"/>
              <a:cs typeface="Arial"/>
            </a:endParaRPr>
          </a:p>
          <a:p>
            <a:pPr marL="355600" indent="-342900">
              <a:lnSpc>
                <a:spcPct val="100000"/>
              </a:lnSpc>
              <a:buChar char="•"/>
              <a:tabLst>
                <a:tab pos="354965" algn="l"/>
                <a:tab pos="355600" algn="l"/>
              </a:tabLst>
            </a:pPr>
            <a:r>
              <a:rPr sz="1800" dirty="0">
                <a:latin typeface="Century Gothic"/>
                <a:cs typeface="Arial"/>
              </a:rPr>
              <a:t>The </a:t>
            </a:r>
            <a:r>
              <a:rPr sz="1800" spc="-5" dirty="0">
                <a:latin typeface="Century Gothic"/>
                <a:cs typeface="Arial"/>
              </a:rPr>
              <a:t>Public </a:t>
            </a:r>
            <a:r>
              <a:rPr sz="1800" spc="-10" dirty="0">
                <a:latin typeface="Century Gothic"/>
                <a:cs typeface="Arial"/>
              </a:rPr>
              <a:t>Works </a:t>
            </a:r>
            <a:r>
              <a:rPr sz="1800" spc="-5" dirty="0">
                <a:latin typeface="Century Gothic"/>
                <a:cs typeface="Arial"/>
              </a:rPr>
              <a:t>Division </a:t>
            </a:r>
            <a:r>
              <a:rPr sz="1800" spc="-15" dirty="0">
                <a:latin typeface="Century Gothic"/>
                <a:cs typeface="Arial"/>
              </a:rPr>
              <a:t>will </a:t>
            </a:r>
            <a:r>
              <a:rPr sz="1800" spc="-5" dirty="0">
                <a:latin typeface="Century Gothic"/>
                <a:cs typeface="Arial"/>
              </a:rPr>
              <a:t>see a </a:t>
            </a:r>
            <a:r>
              <a:rPr lang="en-US" spc="-5" dirty="0">
                <a:latin typeface="Century Gothic"/>
                <a:cs typeface="Arial"/>
              </a:rPr>
              <a:t>2.83</a:t>
            </a:r>
            <a:r>
              <a:rPr sz="1800" spc="-5" dirty="0">
                <a:latin typeface="Century Gothic"/>
                <a:cs typeface="Arial"/>
              </a:rPr>
              <a:t>% increase overall </a:t>
            </a:r>
            <a:r>
              <a:rPr sz="1800" dirty="0">
                <a:latin typeface="Century Gothic"/>
                <a:cs typeface="Arial"/>
              </a:rPr>
              <a:t>for</a:t>
            </a:r>
            <a:r>
              <a:rPr sz="1800" spc="135" dirty="0">
                <a:latin typeface="Century Gothic"/>
                <a:cs typeface="Arial"/>
              </a:rPr>
              <a:t> </a:t>
            </a:r>
            <a:r>
              <a:rPr lang="en-US" sz="1800" spc="135" dirty="0">
                <a:latin typeface="Century Gothic"/>
                <a:cs typeface="Arial"/>
              </a:rPr>
              <a:t>FY25.</a:t>
            </a:r>
            <a:r>
              <a:rPr sz="1800" spc="-20" dirty="0">
                <a:latin typeface="Century Gothic"/>
                <a:cs typeface="Arial"/>
              </a:rPr>
              <a:t>We </a:t>
            </a:r>
            <a:r>
              <a:rPr sz="1800" spc="-5" dirty="0">
                <a:latin typeface="Century Gothic"/>
                <a:cs typeface="Arial"/>
              </a:rPr>
              <a:t>have </a:t>
            </a:r>
            <a:r>
              <a:rPr sz="1800" spc="-10" dirty="0">
                <a:latin typeface="Century Gothic"/>
                <a:cs typeface="Arial"/>
              </a:rPr>
              <a:t>worked </a:t>
            </a:r>
            <a:r>
              <a:rPr sz="1800" spc="-15" dirty="0">
                <a:latin typeface="Century Gothic"/>
                <a:cs typeface="Arial"/>
              </a:rPr>
              <a:t>with </a:t>
            </a:r>
            <a:r>
              <a:rPr sz="1800" dirty="0">
                <a:latin typeface="Century Gothic"/>
                <a:cs typeface="Arial"/>
              </a:rPr>
              <a:t>the </a:t>
            </a:r>
            <a:r>
              <a:rPr sz="1800" spc="-5" dirty="0">
                <a:latin typeface="Century Gothic"/>
                <a:cs typeface="Arial"/>
              </a:rPr>
              <a:t>Superintendent </a:t>
            </a:r>
            <a:r>
              <a:rPr sz="1800" dirty="0">
                <a:latin typeface="Century Gothic"/>
                <a:cs typeface="Arial"/>
              </a:rPr>
              <a:t>of </a:t>
            </a:r>
            <a:r>
              <a:rPr sz="1800" spc="-5" dirty="0">
                <a:latin typeface="Century Gothic"/>
                <a:cs typeface="Arial"/>
              </a:rPr>
              <a:t>Public </a:t>
            </a:r>
            <a:r>
              <a:rPr sz="1800" spc="-10" dirty="0">
                <a:latin typeface="Century Gothic"/>
                <a:cs typeface="Arial"/>
              </a:rPr>
              <a:t>Works </a:t>
            </a:r>
            <a:r>
              <a:rPr sz="1800" spc="-5" dirty="0">
                <a:latin typeface="Century Gothic"/>
                <a:cs typeface="Arial"/>
              </a:rPr>
              <a:t>to</a:t>
            </a:r>
            <a:r>
              <a:rPr lang="en-US" sz="1800" spc="-5" dirty="0">
                <a:latin typeface="Century Gothic"/>
                <a:cs typeface="Arial"/>
              </a:rPr>
              <a:t> </a:t>
            </a:r>
            <a:r>
              <a:rPr sz="1800" spc="-5" dirty="0">
                <a:latin typeface="Century Gothic"/>
                <a:cs typeface="Arial"/>
              </a:rPr>
              <a:t>reposition resources </a:t>
            </a:r>
            <a:r>
              <a:rPr sz="1800" dirty="0">
                <a:latin typeface="Century Gothic"/>
                <a:cs typeface="Arial"/>
              </a:rPr>
              <a:t>to </a:t>
            </a:r>
            <a:r>
              <a:rPr sz="1800" spc="-5" dirty="0">
                <a:latin typeface="Century Gothic"/>
                <a:cs typeface="Arial"/>
              </a:rPr>
              <a:t>provide additional funding </a:t>
            </a:r>
            <a:r>
              <a:rPr sz="1800" dirty="0">
                <a:latin typeface="Century Gothic"/>
                <a:cs typeface="Arial"/>
              </a:rPr>
              <a:t>for</a:t>
            </a:r>
            <a:r>
              <a:rPr lang="en-US" sz="1800" dirty="0">
                <a:latin typeface="Century Gothic"/>
                <a:cs typeface="Arial"/>
              </a:rPr>
              <a:t> </a:t>
            </a:r>
            <a:r>
              <a:rPr sz="1800" spc="-5" dirty="0">
                <a:latin typeface="Century Gothic"/>
                <a:cs typeface="Arial"/>
              </a:rPr>
              <a:t>maintenance </a:t>
            </a:r>
            <a:r>
              <a:rPr sz="1800" dirty="0">
                <a:latin typeface="Century Gothic"/>
                <a:cs typeface="Arial"/>
              </a:rPr>
              <a:t>of </a:t>
            </a:r>
            <a:r>
              <a:rPr sz="1800" spc="-5" dirty="0">
                <a:latin typeface="Century Gothic"/>
                <a:cs typeface="Arial"/>
              </a:rPr>
              <a:t>the</a:t>
            </a:r>
            <a:r>
              <a:rPr sz="1800" spc="80" dirty="0">
                <a:latin typeface="Century Gothic"/>
                <a:cs typeface="Arial"/>
              </a:rPr>
              <a:t> </a:t>
            </a:r>
            <a:r>
              <a:rPr sz="1800" spc="-5" dirty="0">
                <a:latin typeface="Century Gothic"/>
                <a:cs typeface="Arial"/>
              </a:rPr>
              <a:t>fleet</a:t>
            </a:r>
            <a:r>
              <a:rPr lang="en-US" sz="1800" spc="-5" dirty="0">
                <a:latin typeface="Century Gothic"/>
                <a:cs typeface="Arial"/>
              </a:rPr>
              <a:t>.</a:t>
            </a:r>
            <a:endParaRPr sz="1850" dirty="0">
              <a:latin typeface="Century Gothic"/>
              <a:cs typeface="Arial"/>
            </a:endParaRPr>
          </a:p>
          <a:p>
            <a:pPr marL="355600" indent="-342900">
              <a:lnSpc>
                <a:spcPct val="100000"/>
              </a:lnSpc>
              <a:buChar char="•"/>
              <a:tabLst>
                <a:tab pos="354965" algn="l"/>
                <a:tab pos="355600" algn="l"/>
              </a:tabLst>
            </a:pPr>
            <a:r>
              <a:rPr lang="en-US" spc="-5" dirty="0">
                <a:latin typeface="Century Gothic"/>
                <a:cs typeface="Arial"/>
              </a:rPr>
              <a:t>We continue to support and maintain</a:t>
            </a:r>
            <a:r>
              <a:rPr sz="1800" spc="-5" dirty="0">
                <a:latin typeface="Century Gothic"/>
                <a:cs typeface="Arial"/>
              </a:rPr>
              <a:t> </a:t>
            </a:r>
            <a:r>
              <a:rPr sz="1800" dirty="0">
                <a:latin typeface="Century Gothic"/>
                <a:cs typeface="Arial"/>
              </a:rPr>
              <a:t>the </a:t>
            </a:r>
            <a:r>
              <a:rPr sz="1800" spc="-5" dirty="0">
                <a:latin typeface="Century Gothic"/>
                <a:cs typeface="Arial"/>
              </a:rPr>
              <a:t>Ball Field and Parks Account</a:t>
            </a:r>
            <a:r>
              <a:rPr sz="1800" spc="25" dirty="0">
                <a:latin typeface="Century Gothic"/>
                <a:cs typeface="Arial"/>
              </a:rPr>
              <a:t> </a:t>
            </a:r>
            <a:r>
              <a:rPr sz="1800" spc="-5" dirty="0">
                <a:latin typeface="Century Gothic"/>
                <a:cs typeface="Arial"/>
              </a:rPr>
              <a:t>keep</a:t>
            </a:r>
            <a:r>
              <a:rPr lang="en-US" sz="1800" spc="-5" dirty="0">
                <a:latin typeface="Century Gothic"/>
                <a:cs typeface="Arial"/>
              </a:rPr>
              <a:t>ing</a:t>
            </a:r>
            <a:r>
              <a:rPr sz="1800" spc="-5" dirty="0">
                <a:latin typeface="Century Gothic"/>
                <a:cs typeface="Arial"/>
              </a:rPr>
              <a:t> our fields and</a:t>
            </a:r>
            <a:r>
              <a:rPr sz="1800" spc="95" dirty="0">
                <a:latin typeface="Century Gothic"/>
                <a:cs typeface="Arial"/>
              </a:rPr>
              <a:t> </a:t>
            </a:r>
            <a:r>
              <a:rPr sz="1800" spc="-5" dirty="0">
                <a:latin typeface="Century Gothic"/>
                <a:cs typeface="Arial"/>
              </a:rPr>
              <a:t>play</a:t>
            </a:r>
            <a:r>
              <a:rPr sz="1800" dirty="0">
                <a:latin typeface="Century Gothic"/>
                <a:cs typeface="Arial"/>
              </a:rPr>
              <a:t> </a:t>
            </a:r>
            <a:r>
              <a:rPr sz="1800" spc="-5" dirty="0">
                <a:latin typeface="Century Gothic"/>
                <a:cs typeface="Arial"/>
              </a:rPr>
              <a:t>space</a:t>
            </a:r>
            <a:r>
              <a:rPr lang="en-US" sz="1800" spc="-5" dirty="0">
                <a:latin typeface="Century Gothic"/>
                <a:cs typeface="Arial"/>
              </a:rPr>
              <a:t>s </a:t>
            </a:r>
            <a:r>
              <a:rPr sz="1800" spc="-5" dirty="0">
                <a:latin typeface="Century Gothic"/>
                <a:cs typeface="Arial"/>
              </a:rPr>
              <a:t>in </a:t>
            </a:r>
            <a:r>
              <a:rPr sz="1800" dirty="0">
                <a:latin typeface="Century Gothic"/>
                <a:cs typeface="Arial"/>
              </a:rPr>
              <a:t>the </a:t>
            </a:r>
            <a:r>
              <a:rPr lang="en-US" spc="-5" dirty="0">
                <a:latin typeface="Century Gothic"/>
                <a:cs typeface="Arial"/>
              </a:rPr>
              <a:t>best possible</a:t>
            </a:r>
            <a:r>
              <a:rPr sz="1800" spc="-5" dirty="0">
                <a:latin typeface="Century Gothic"/>
                <a:cs typeface="Arial"/>
              </a:rPr>
              <a:t> shape </a:t>
            </a:r>
            <a:r>
              <a:rPr lang="en-US" sz="1800" spc="-5" dirty="0">
                <a:latin typeface="Century Gothic"/>
                <a:cs typeface="Arial"/>
              </a:rPr>
              <a:t>tha</a:t>
            </a:r>
            <a:r>
              <a:rPr lang="en-US" spc="-5" dirty="0">
                <a:latin typeface="Century Gothic"/>
                <a:cs typeface="Arial"/>
              </a:rPr>
              <a:t>t </a:t>
            </a:r>
            <a:r>
              <a:rPr sz="1800" spc="-5" dirty="0">
                <a:latin typeface="Century Gothic"/>
                <a:cs typeface="Arial"/>
              </a:rPr>
              <a:t>our community</a:t>
            </a:r>
            <a:r>
              <a:rPr sz="1800" spc="10" dirty="0">
                <a:latin typeface="Century Gothic"/>
                <a:cs typeface="Arial"/>
              </a:rPr>
              <a:t> </a:t>
            </a:r>
            <a:r>
              <a:rPr lang="en-US" spc="-5" dirty="0">
                <a:latin typeface="Century Gothic"/>
                <a:cs typeface="Arial"/>
              </a:rPr>
              <a:t>and sports teams deserve.</a:t>
            </a:r>
            <a:endParaRPr lang="en-US" dirty="0">
              <a:latin typeface="Century Gothic"/>
              <a:cs typeface="Arial"/>
            </a:endParaRPr>
          </a:p>
          <a:p>
            <a:pPr marL="355600" indent="-342900">
              <a:buChar char="•"/>
              <a:tabLst>
                <a:tab pos="354965" algn="l"/>
                <a:tab pos="355600" algn="l"/>
              </a:tabLst>
            </a:pPr>
            <a:r>
              <a:rPr lang="en-US" sz="1800" dirty="0">
                <a:latin typeface="Century Gothic"/>
                <a:cs typeface="Arial"/>
              </a:rPr>
              <a:t>Public Works also receives support for their capital needs through the Capital Budget process for General Fund and through retained earnings for Wastewater, Water, and Solid </a:t>
            </a:r>
            <a:r>
              <a:rPr lang="en-US" dirty="0">
                <a:latin typeface="Century Gothic"/>
                <a:cs typeface="Arial"/>
              </a:rPr>
              <a:t>W</a:t>
            </a:r>
            <a:r>
              <a:rPr lang="en-US" sz="1800" dirty="0">
                <a:latin typeface="Century Gothic"/>
                <a:cs typeface="Arial"/>
              </a:rPr>
              <a:t>aste</a:t>
            </a:r>
            <a:r>
              <a:rPr lang="en-US" dirty="0">
                <a:latin typeface="Century Gothic"/>
                <a:cs typeface="Arial"/>
              </a:rPr>
              <a:t>.</a:t>
            </a:r>
            <a:endParaRPr lang="en-US" spc="-5" dirty="0">
              <a:latin typeface="Century Gothic"/>
              <a:cs typeface="Arial"/>
            </a:endParaRPr>
          </a:p>
          <a:p>
            <a:pPr marL="355600" indent="-342900">
              <a:buChar char="•"/>
              <a:tabLst>
                <a:tab pos="354965" algn="l"/>
                <a:tab pos="355600" algn="l"/>
              </a:tabLst>
            </a:pPr>
            <a:r>
              <a:rPr lang="en-US" spc="-5" dirty="0">
                <a:latin typeface="Century Gothic"/>
                <a:cs typeface="Arial"/>
              </a:rPr>
              <a:t>The Select Board provided DPW $4 million dollars of the County ARPA Funds for two (2) infrastructure projects: Surf Ave ($1.7 million) and Plymouth Ave Pump Station ($2.3 million)</a:t>
            </a:r>
            <a:endParaRPr lang="en-US" sz="1800" spc="-5" dirty="0">
              <a:latin typeface="Century Gothic" panose="020B0502020202020204" pitchFamily="34" charset="0"/>
              <a:cs typeface="Arial"/>
            </a:endParaRPr>
          </a:p>
          <a:p>
            <a:pPr marL="355600">
              <a:lnSpc>
                <a:spcPts val="2130"/>
              </a:lnSpc>
            </a:pPr>
            <a:r>
              <a:rPr lang="en-US" spc="-35" dirty="0">
                <a:latin typeface="Palatino Linotype"/>
                <a:cs typeface="Palatino Linotype"/>
              </a:rPr>
              <a:t>    </a:t>
            </a:r>
          </a:p>
          <a:p>
            <a:pPr marL="355600">
              <a:lnSpc>
                <a:spcPts val="2130"/>
              </a:lnSpc>
            </a:pPr>
            <a:r>
              <a:rPr lang="en-US" b="1" spc="-35" dirty="0">
                <a:latin typeface="Palatino Linotype"/>
                <a:cs typeface="Palatino Linotype"/>
              </a:rPr>
              <a:t>Total </a:t>
            </a:r>
            <a:r>
              <a:rPr lang="en-US" b="1" spc="-5" dirty="0">
                <a:latin typeface="Palatino Linotype"/>
                <a:cs typeface="Palatino Linotype"/>
              </a:rPr>
              <a:t>Commitment to General Fund </a:t>
            </a:r>
            <a:r>
              <a:rPr lang="en-US" b="1" dirty="0">
                <a:latin typeface="Palatino Linotype"/>
                <a:cs typeface="Palatino Linotype"/>
              </a:rPr>
              <a:t>Public </a:t>
            </a:r>
            <a:r>
              <a:rPr lang="en-US" b="1" spc="-25" dirty="0">
                <a:latin typeface="Palatino Linotype"/>
                <a:cs typeface="Palatino Linotype"/>
              </a:rPr>
              <a:t>Works</a:t>
            </a:r>
            <a:r>
              <a:rPr lang="en-US" b="1" spc="-5" dirty="0">
                <a:latin typeface="Palatino Linotype"/>
                <a:cs typeface="Palatino Linotype"/>
              </a:rPr>
              <a:t> </a:t>
            </a:r>
            <a:r>
              <a:rPr lang="en-US" b="1" dirty="0">
                <a:latin typeface="Palatino Linotype"/>
                <a:cs typeface="Palatino Linotype"/>
              </a:rPr>
              <a:t>$3,301,699 an increase of $90,914 or 2.83%</a:t>
            </a:r>
          </a:p>
          <a:p>
            <a:pPr marL="355600">
              <a:lnSpc>
                <a:spcPts val="2130"/>
              </a:lnSpc>
            </a:pPr>
            <a:endParaRPr lang="en-US" spc="-5">
              <a:latin typeface="Arial"/>
              <a:cs typeface="Arial"/>
            </a:endParaRPr>
          </a:p>
          <a:p>
            <a:pPr marL="355600">
              <a:lnSpc>
                <a:spcPts val="2130"/>
              </a:lnSpc>
            </a:pPr>
            <a:endParaRPr lang="en-US" sz="1800" spc="-5">
              <a:latin typeface="Arial"/>
              <a:cs typeface="Arial"/>
            </a:endParaRPr>
          </a:p>
          <a:p>
            <a:pPr marL="355600">
              <a:lnSpc>
                <a:spcPts val="2130"/>
              </a:lnSpc>
            </a:pPr>
            <a:endParaRPr lang="en-US" sz="1800" spc="-5">
              <a:latin typeface="Arial"/>
              <a:cs typeface="Arial"/>
            </a:endParaRPr>
          </a:p>
          <a:p>
            <a:pPr marL="355600">
              <a:lnSpc>
                <a:spcPts val="2130"/>
              </a:lnSpc>
            </a:pPr>
            <a:endParaRPr sz="1800">
              <a:latin typeface="Arial"/>
              <a:cs typeface="Arial"/>
            </a:endParaRPr>
          </a:p>
          <a:p>
            <a:pPr>
              <a:lnSpc>
                <a:spcPct val="100000"/>
              </a:lnSpc>
              <a:spcBef>
                <a:spcPts val="5"/>
              </a:spcBef>
            </a:pPr>
            <a:endParaRPr sz="2900">
              <a:latin typeface="Arial"/>
              <a:cs typeface="Arial"/>
            </a:endParaRPr>
          </a:p>
        </p:txBody>
      </p:sp>
      <p:sp>
        <p:nvSpPr>
          <p:cNvPr id="2" name="Slide Number Placeholder 1">
            <a:extLst>
              <a:ext uri="{FF2B5EF4-FFF2-40B4-BE49-F238E27FC236}">
                <a16:creationId xmlns:a16="http://schemas.microsoft.com/office/drawing/2014/main" id="{1854C016-4857-CA64-8EDE-7DD18EFA3306}"/>
              </a:ext>
            </a:extLst>
          </p:cNvPr>
          <p:cNvSpPr>
            <a:spLocks noGrp="1"/>
          </p:cNvSpPr>
          <p:nvPr>
            <p:ph type="sldNum" sz="quarter" idx="7"/>
          </p:nvPr>
        </p:nvSpPr>
        <p:spPr/>
        <p:txBody>
          <a:bodyPr/>
          <a:lstStyle/>
          <a:p>
            <a:fld id="{81D60167-4931-47E6-BA6A-407CBD079E47}" type="slidenum">
              <a:rPr lang="en-US" dirty="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524000" y="415556"/>
            <a:ext cx="6324600" cy="1353447"/>
          </a:xfrm>
          <a:prstGeom prst="rect">
            <a:avLst/>
          </a:prstGeom>
          <a:effectLst>
            <a:outerShdw blurRad="50800" dist="38100" dir="2700000" algn="tl" rotWithShape="0">
              <a:prstClr val="black">
                <a:alpha val="40000"/>
              </a:prstClr>
            </a:outerShdw>
          </a:effectLst>
        </p:spPr>
        <p:txBody>
          <a:bodyPr vert="horz" wrap="square" lIns="0" tIns="12700" rIns="0" bIns="0" rtlCol="0">
            <a:spAutoFit/>
          </a:bodyPr>
          <a:lstStyle/>
          <a:p>
            <a:pPr marL="547370" marR="5080" indent="-535305" algn="ctr">
              <a:lnSpc>
                <a:spcPct val="120800"/>
              </a:lnSpc>
              <a:spcBef>
                <a:spcPts val="100"/>
              </a:spcBef>
            </a:pPr>
            <a:r>
              <a:rPr sz="3600" spc="-40"/>
              <a:t>HEALTH </a:t>
            </a:r>
            <a:r>
              <a:rPr sz="3600" spc="-5"/>
              <a:t>AND</a:t>
            </a:r>
            <a:r>
              <a:rPr sz="3600" spc="-165"/>
              <a:t> </a:t>
            </a:r>
            <a:r>
              <a:rPr sz="3600" spc="-10"/>
              <a:t>HUMAN</a:t>
            </a:r>
            <a:r>
              <a:rPr lang="en-US" sz="3600" spc="-10"/>
              <a:t> </a:t>
            </a:r>
            <a:r>
              <a:rPr sz="3600" spc="-25"/>
              <a:t>SERVICES </a:t>
            </a:r>
            <a:r>
              <a:rPr sz="3600" spc="-5"/>
              <a:t>FY</a:t>
            </a:r>
            <a:r>
              <a:rPr sz="3600" spc="-45"/>
              <a:t> </a:t>
            </a:r>
            <a:r>
              <a:rPr sz="3600"/>
              <a:t>202</a:t>
            </a:r>
            <a:r>
              <a:rPr lang="en-US" sz="3600"/>
              <a:t>5</a:t>
            </a:r>
            <a:endParaRPr sz="3600"/>
          </a:p>
        </p:txBody>
      </p:sp>
      <p:sp>
        <p:nvSpPr>
          <p:cNvPr id="5" name="object 5"/>
          <p:cNvSpPr txBox="1"/>
          <p:nvPr/>
        </p:nvSpPr>
        <p:spPr>
          <a:xfrm>
            <a:off x="535938" y="1729819"/>
            <a:ext cx="7921625" cy="4194097"/>
          </a:xfrm>
          <a:prstGeom prst="rect">
            <a:avLst/>
          </a:prstGeom>
        </p:spPr>
        <p:txBody>
          <a:bodyPr vert="horz" wrap="square" lIns="0" tIns="53975" rIns="0" bIns="0" rtlCol="0">
            <a:spAutoFit/>
          </a:bodyPr>
          <a:lstStyle/>
          <a:p>
            <a:pPr marL="12700" marR="258445">
              <a:lnSpc>
                <a:spcPts val="2590"/>
              </a:lnSpc>
              <a:spcBef>
                <a:spcPts val="425"/>
              </a:spcBef>
              <a:tabLst>
                <a:tab pos="355600" algn="l"/>
              </a:tabLst>
            </a:pPr>
            <a:r>
              <a:rPr lang="en-US" sz="2000" spc="-25">
                <a:latin typeface="Century Gothic"/>
                <a:cs typeface="Century Gothic"/>
              </a:rPr>
              <a:t>The Town has: </a:t>
            </a:r>
          </a:p>
          <a:p>
            <a:pPr marL="571500" marR="258445" lvl="1" indent="-228600">
              <a:lnSpc>
                <a:spcPts val="2590"/>
              </a:lnSpc>
              <a:spcBef>
                <a:spcPts val="425"/>
              </a:spcBef>
              <a:buFont typeface="Arial"/>
              <a:buChar char="•"/>
              <a:tabLst>
                <a:tab pos="355600" algn="l"/>
              </a:tabLst>
            </a:pPr>
            <a:r>
              <a:rPr sz="2000">
                <a:latin typeface="Century Gothic"/>
                <a:cs typeface="Century Gothic"/>
              </a:rPr>
              <a:t>provided additional COA funding for goods and </a:t>
            </a:r>
            <a:r>
              <a:rPr sz="2000" spc="5">
                <a:latin typeface="Century Gothic"/>
                <a:cs typeface="Century Gothic"/>
              </a:rPr>
              <a:t>services</a:t>
            </a:r>
            <a:r>
              <a:rPr lang="en-US" sz="2000">
                <a:latin typeface="Century Gothic"/>
                <a:cs typeface="Century Gothic"/>
              </a:rPr>
              <a:t> allowing </a:t>
            </a:r>
            <a:r>
              <a:rPr sz="2000">
                <a:latin typeface="Century Gothic"/>
                <a:cs typeface="Century Gothic"/>
              </a:rPr>
              <a:t>our senior population </a:t>
            </a:r>
            <a:r>
              <a:rPr lang="en-US" sz="2000" spc="-30">
                <a:latin typeface="Century Gothic"/>
                <a:cs typeface="Century Gothic"/>
              </a:rPr>
              <a:t>to be active in educational and social activities</a:t>
            </a:r>
          </a:p>
          <a:p>
            <a:pPr marL="571500" marR="258445" lvl="1" indent="-228600">
              <a:lnSpc>
                <a:spcPts val="2590"/>
              </a:lnSpc>
              <a:spcBef>
                <a:spcPts val="425"/>
              </a:spcBef>
              <a:buFont typeface="Arial"/>
              <a:buChar char="•"/>
              <a:tabLst>
                <a:tab pos="355600" algn="l"/>
              </a:tabLst>
            </a:pPr>
            <a:r>
              <a:rPr lang="en-US" sz="2000" spc="-30">
                <a:latin typeface="Century Gothic"/>
                <a:cs typeface="Century Gothic"/>
              </a:rPr>
              <a:t>created a revolving fund for the </a:t>
            </a:r>
            <a:r>
              <a:rPr lang="en-US" sz="2000" spc="-30" err="1">
                <a:latin typeface="Century Gothic"/>
                <a:cs typeface="Century Gothic"/>
              </a:rPr>
              <a:t>Seaflower</a:t>
            </a:r>
            <a:r>
              <a:rPr lang="en-US" sz="2000" spc="-30">
                <a:latin typeface="Century Gothic"/>
                <a:cs typeface="Century Gothic"/>
              </a:rPr>
              <a:t> Café at the Senior Center</a:t>
            </a:r>
            <a:endParaRPr lang="en-US" sz="2000">
              <a:latin typeface="Century Gothic"/>
              <a:cs typeface="Century Gothic"/>
            </a:endParaRPr>
          </a:p>
          <a:p>
            <a:pPr marL="571500" marR="258445" lvl="1" indent="-228600">
              <a:lnSpc>
                <a:spcPts val="2590"/>
              </a:lnSpc>
              <a:spcBef>
                <a:spcPts val="425"/>
              </a:spcBef>
              <a:buFont typeface="Arial"/>
              <a:buChar char="•"/>
              <a:tabLst>
                <a:tab pos="355600" algn="l"/>
              </a:tabLst>
            </a:pPr>
            <a:r>
              <a:rPr sz="2000">
                <a:latin typeface="Century Gothic"/>
                <a:cs typeface="Century Gothic"/>
              </a:rPr>
              <a:t>increased funding for the Board of Health agents and </a:t>
            </a:r>
            <a:r>
              <a:rPr lang="en-US" sz="2000" spc="5">
                <a:latin typeface="Century Gothic"/>
                <a:cs typeface="Century Gothic"/>
              </a:rPr>
              <a:t>continued to </a:t>
            </a:r>
            <a:r>
              <a:rPr sz="2000">
                <a:latin typeface="Century Gothic"/>
                <a:cs typeface="Century Gothic"/>
              </a:rPr>
              <a:t>fund</a:t>
            </a:r>
            <a:r>
              <a:rPr lang="en-US" sz="2000">
                <a:latin typeface="Century Gothic"/>
                <a:cs typeface="Century Gothic"/>
              </a:rPr>
              <a:t> (1)</a:t>
            </a:r>
            <a:r>
              <a:rPr sz="2000">
                <a:latin typeface="Century Gothic"/>
                <a:cs typeface="Century Gothic"/>
              </a:rPr>
              <a:t> </a:t>
            </a:r>
            <a:r>
              <a:rPr lang="en-US" sz="2000" spc="-5">
                <a:latin typeface="Century Gothic"/>
                <a:cs typeface="Century Gothic"/>
              </a:rPr>
              <a:t>part</a:t>
            </a:r>
            <a:r>
              <a:rPr sz="2000" spc="-5">
                <a:latin typeface="Century Gothic"/>
                <a:cs typeface="Century Gothic"/>
              </a:rPr>
              <a:t>-time </a:t>
            </a:r>
            <a:r>
              <a:rPr sz="2000">
                <a:latin typeface="Century Gothic"/>
                <a:cs typeface="Century Gothic"/>
              </a:rPr>
              <a:t>Nurse to keep the </a:t>
            </a:r>
            <a:r>
              <a:rPr sz="2000" spc="-5">
                <a:latin typeface="Century Gothic"/>
                <a:cs typeface="Century Gothic"/>
              </a:rPr>
              <a:t>Town healthy </a:t>
            </a:r>
            <a:r>
              <a:rPr sz="2000">
                <a:latin typeface="Century Gothic"/>
                <a:cs typeface="Century Gothic"/>
              </a:rPr>
              <a:t>during the </a:t>
            </a:r>
            <a:r>
              <a:rPr lang="en-US" sz="2000">
                <a:latin typeface="Century Gothic"/>
                <a:cs typeface="Century Gothic"/>
              </a:rPr>
              <a:t>aftermath of </a:t>
            </a:r>
            <a:r>
              <a:rPr sz="2000" spc="-15">
                <a:latin typeface="Century Gothic"/>
                <a:cs typeface="Century Gothic"/>
              </a:rPr>
              <a:t>COVID</a:t>
            </a:r>
            <a:r>
              <a:rPr lang="en-US" sz="2000" spc="-15">
                <a:latin typeface="Century Gothic"/>
                <a:cs typeface="Century Gothic"/>
              </a:rPr>
              <a:t> and SRV.</a:t>
            </a:r>
            <a:endParaRPr sz="2000">
              <a:latin typeface="Century Gothic"/>
              <a:cs typeface="Century Gothic"/>
            </a:endParaRPr>
          </a:p>
          <a:p>
            <a:pPr>
              <a:lnSpc>
                <a:spcPct val="100000"/>
              </a:lnSpc>
              <a:spcBef>
                <a:spcPts val="20"/>
              </a:spcBef>
            </a:pPr>
            <a:endParaRPr sz="2400">
              <a:latin typeface="Century Gothic"/>
              <a:cs typeface="Century Gothic"/>
            </a:endParaRPr>
          </a:p>
          <a:p>
            <a:pPr marL="149860" algn="ctr">
              <a:lnSpc>
                <a:spcPct val="100000"/>
              </a:lnSpc>
            </a:pPr>
            <a:r>
              <a:rPr sz="2000" b="1">
                <a:latin typeface="Century Gothic"/>
                <a:cs typeface="Century Gothic"/>
              </a:rPr>
              <a:t>Total </a:t>
            </a:r>
            <a:r>
              <a:rPr lang="en-US" sz="2000" b="1">
                <a:latin typeface="Century Gothic"/>
                <a:cs typeface="Century Gothic"/>
              </a:rPr>
              <a:t>Health and Human Services budget increased </a:t>
            </a:r>
            <a:r>
              <a:rPr lang="en-US" sz="2000" b="1" spc="-5">
                <a:latin typeface="Century Gothic"/>
                <a:cs typeface="Century Gothic"/>
              </a:rPr>
              <a:t>by $6,608.00 </a:t>
            </a:r>
            <a:r>
              <a:rPr sz="2000" b="1" spc="-5">
                <a:latin typeface="Century Gothic"/>
                <a:cs typeface="Century Gothic"/>
              </a:rPr>
              <a:t>or</a:t>
            </a:r>
            <a:r>
              <a:rPr sz="2000" b="1" spc="35">
                <a:latin typeface="Century Gothic"/>
                <a:cs typeface="Century Gothic"/>
              </a:rPr>
              <a:t> </a:t>
            </a:r>
            <a:r>
              <a:rPr lang="en-US" sz="2000" b="1" spc="35">
                <a:latin typeface="Century Gothic"/>
                <a:cs typeface="Century Gothic"/>
              </a:rPr>
              <a:t>0.43</a:t>
            </a:r>
            <a:r>
              <a:rPr sz="2000" b="1" spc="-5">
                <a:latin typeface="Century Gothic"/>
                <a:cs typeface="Century Gothic"/>
              </a:rPr>
              <a:t>%</a:t>
            </a:r>
            <a:endParaRPr sz="2000">
              <a:latin typeface="Century Gothic"/>
              <a:cs typeface="Century Gothic"/>
            </a:endParaRPr>
          </a:p>
        </p:txBody>
      </p:sp>
      <p:sp>
        <p:nvSpPr>
          <p:cNvPr id="2" name="Slide Number Placeholder 1">
            <a:extLst>
              <a:ext uri="{FF2B5EF4-FFF2-40B4-BE49-F238E27FC236}">
                <a16:creationId xmlns:a16="http://schemas.microsoft.com/office/drawing/2014/main" id="{B9ED21B5-86E7-85D7-4D12-D2F73B392DB5}"/>
              </a:ext>
            </a:extLst>
          </p:cNvPr>
          <p:cNvSpPr>
            <a:spLocks noGrp="1"/>
          </p:cNvSpPr>
          <p:nvPr>
            <p:ph type="sldNum" sz="quarter" idx="7"/>
          </p:nvPr>
        </p:nvSpPr>
        <p:spPr/>
        <p:txBody>
          <a:bodyPr/>
          <a:lstStyle/>
          <a:p>
            <a:fld id="{81D60167-4931-47E6-BA6A-407CBD079E47}" type="slidenum">
              <a:rPr lang="en-US" dirty="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33600" y="685800"/>
            <a:ext cx="5257800" cy="443711"/>
          </a:xfrm>
          <a:prstGeom prst="rect">
            <a:avLst/>
          </a:prstGeom>
        </p:spPr>
        <p:txBody>
          <a:bodyPr vert="horz" wrap="square" lIns="0" tIns="12700" rIns="0" bIns="0" rtlCol="0">
            <a:spAutoFit/>
          </a:bodyPr>
          <a:lstStyle/>
          <a:p>
            <a:pPr marL="12700">
              <a:lnSpc>
                <a:spcPct val="100000"/>
              </a:lnSpc>
              <a:spcBef>
                <a:spcPts val="100"/>
              </a:spcBef>
            </a:pPr>
            <a:r>
              <a:rPr sz="2800" b="1" spc="-35"/>
              <a:t>CULTURAL</a:t>
            </a:r>
            <a:r>
              <a:rPr sz="2800" b="1" spc="-265"/>
              <a:t> </a:t>
            </a:r>
            <a:r>
              <a:rPr sz="2800" b="1" spc="-30"/>
              <a:t>SERVICES</a:t>
            </a:r>
            <a:r>
              <a:rPr lang="en-US" sz="2800" b="1" spc="-30"/>
              <a:t> FY25</a:t>
            </a:r>
            <a:endParaRPr sz="2800" b="1" spc="-30"/>
          </a:p>
        </p:txBody>
      </p:sp>
      <p:sp>
        <p:nvSpPr>
          <p:cNvPr id="4" name="object 4"/>
          <p:cNvSpPr txBox="1"/>
          <p:nvPr/>
        </p:nvSpPr>
        <p:spPr>
          <a:xfrm>
            <a:off x="524129" y="1600200"/>
            <a:ext cx="8010525" cy="4746299"/>
          </a:xfrm>
          <a:prstGeom prst="rect">
            <a:avLst/>
          </a:prstGeom>
        </p:spPr>
        <p:txBody>
          <a:bodyPr vert="horz" wrap="square" lIns="0" tIns="53975" rIns="0" bIns="0" rtlCol="0" anchor="t">
            <a:spAutoFit/>
          </a:bodyPr>
          <a:lstStyle/>
          <a:p>
            <a:pPr marL="355600" marR="367030" indent="-342900">
              <a:lnSpc>
                <a:spcPts val="2590"/>
              </a:lnSpc>
              <a:spcBef>
                <a:spcPts val="425"/>
              </a:spcBef>
              <a:buFont typeface="Arial"/>
              <a:buChar char="•"/>
              <a:tabLst>
                <a:tab pos="354965" algn="l"/>
                <a:tab pos="355600" algn="l"/>
              </a:tabLst>
            </a:pPr>
            <a:r>
              <a:rPr sz="2000" spc="-5" dirty="0">
                <a:latin typeface="Century Gothic"/>
                <a:cs typeface="Century Gothic"/>
              </a:rPr>
              <a:t>The </a:t>
            </a:r>
            <a:r>
              <a:rPr sz="2000" dirty="0">
                <a:latin typeface="Century Gothic"/>
                <a:cs typeface="Century Gothic"/>
              </a:rPr>
              <a:t>Library has taken on the task </a:t>
            </a:r>
            <a:r>
              <a:rPr lang="en-US" sz="2000" dirty="0">
                <a:latin typeface="Century Gothic"/>
                <a:cs typeface="Century Gothic"/>
              </a:rPr>
              <a:t>of increasing </a:t>
            </a:r>
            <a:r>
              <a:rPr sz="2000" dirty="0">
                <a:latin typeface="Century Gothic"/>
                <a:cs typeface="Century Gothic"/>
              </a:rPr>
              <a:t>services</a:t>
            </a:r>
            <a:r>
              <a:rPr lang="en-US" sz="2000" dirty="0">
                <a:latin typeface="Century Gothic"/>
                <a:cs typeface="Century Gothic"/>
              </a:rPr>
              <a:t> by opening on Sunday</a:t>
            </a:r>
            <a:r>
              <a:rPr sz="2000" dirty="0">
                <a:latin typeface="Century Gothic"/>
                <a:cs typeface="Century Gothic"/>
              </a:rPr>
              <a:t> </a:t>
            </a:r>
            <a:r>
              <a:rPr lang="en-US" sz="2000" dirty="0">
                <a:latin typeface="Century Gothic"/>
                <a:cs typeface="Century Gothic"/>
              </a:rPr>
              <a:t>to </a:t>
            </a:r>
            <a:r>
              <a:rPr sz="2000" spc="-5" dirty="0">
                <a:latin typeface="Century Gothic"/>
                <a:cs typeface="Century Gothic"/>
              </a:rPr>
              <a:t>allow </a:t>
            </a:r>
            <a:r>
              <a:rPr lang="en-US" sz="2000" spc="-5" dirty="0">
                <a:latin typeface="Century Gothic"/>
                <a:cs typeface="Century Gothic"/>
              </a:rPr>
              <a:t>greater</a:t>
            </a:r>
            <a:r>
              <a:rPr sz="2000" spc="5" dirty="0">
                <a:latin typeface="Century Gothic"/>
                <a:cs typeface="Century Gothic"/>
              </a:rPr>
              <a:t> </a:t>
            </a:r>
            <a:r>
              <a:rPr sz="2000" dirty="0">
                <a:latin typeface="Century Gothic"/>
                <a:cs typeface="Century Gothic"/>
              </a:rPr>
              <a:t>access to Library Resources during the</a:t>
            </a:r>
            <a:r>
              <a:rPr sz="2000" spc="-10" dirty="0">
                <a:latin typeface="Century Gothic"/>
                <a:cs typeface="Century Gothic"/>
              </a:rPr>
              <a:t> </a:t>
            </a:r>
            <a:r>
              <a:rPr lang="en-US" sz="2000" spc="-10" dirty="0">
                <a:latin typeface="Century Gothic"/>
                <a:cs typeface="Century Gothic"/>
              </a:rPr>
              <a:t>weekend</a:t>
            </a:r>
            <a:r>
              <a:rPr lang="en-US" sz="2000" dirty="0">
                <a:latin typeface="Century Gothic"/>
                <a:cs typeface="Century Gothic"/>
              </a:rPr>
              <a:t> including a book drop off and pickup program, public Wi-Fi, and many cultural programs for students and the general public.</a:t>
            </a:r>
          </a:p>
          <a:p>
            <a:pPr marL="355600" marR="367030" indent="-342900">
              <a:lnSpc>
                <a:spcPts val="2590"/>
              </a:lnSpc>
              <a:spcBef>
                <a:spcPts val="425"/>
              </a:spcBef>
              <a:buFont typeface="Arial"/>
              <a:buChar char="•"/>
              <a:tabLst>
                <a:tab pos="354965" algn="l"/>
                <a:tab pos="355600" algn="l"/>
              </a:tabLst>
            </a:pPr>
            <a:r>
              <a:rPr lang="en-US" sz="2000" dirty="0">
                <a:latin typeface="Century Gothic"/>
                <a:cs typeface="Century Gothic"/>
              </a:rPr>
              <a:t>The Library rug was replaced during the winter of FY23. A great improvement for our residents.</a:t>
            </a:r>
          </a:p>
          <a:p>
            <a:pPr marL="355600" marR="367030" indent="-342900">
              <a:lnSpc>
                <a:spcPts val="2590"/>
              </a:lnSpc>
              <a:spcBef>
                <a:spcPts val="425"/>
              </a:spcBef>
              <a:buFont typeface="Arial"/>
              <a:buChar char="•"/>
              <a:tabLst>
                <a:tab pos="354965" algn="l"/>
                <a:tab pos="355600" algn="l"/>
              </a:tabLst>
            </a:pPr>
            <a:r>
              <a:rPr lang="en-US" sz="2000" dirty="0">
                <a:latin typeface="Century Gothic"/>
                <a:cs typeface="Century Gothic"/>
              </a:rPr>
              <a:t>The Town continues to support our Library and </a:t>
            </a:r>
            <a:r>
              <a:rPr sz="2000" dirty="0">
                <a:latin typeface="Century Gothic"/>
                <a:cs typeface="Century Gothic"/>
              </a:rPr>
              <a:t>fund </a:t>
            </a:r>
            <a:r>
              <a:rPr lang="en-US" sz="2000" dirty="0">
                <a:latin typeface="Century Gothic"/>
                <a:cs typeface="Century Gothic"/>
              </a:rPr>
              <a:t>other </a:t>
            </a:r>
            <a:r>
              <a:rPr sz="2000" dirty="0">
                <a:latin typeface="Century Gothic"/>
                <a:cs typeface="Century Gothic"/>
              </a:rPr>
              <a:t>cultural services</a:t>
            </a:r>
            <a:r>
              <a:rPr lang="en-US" sz="2000" dirty="0">
                <a:latin typeface="Century Gothic"/>
                <a:cs typeface="Century Gothic"/>
              </a:rPr>
              <a:t>, including </a:t>
            </a:r>
            <a:r>
              <a:rPr sz="2000" dirty="0">
                <a:latin typeface="Century Gothic"/>
                <a:cs typeface="Century Gothic"/>
              </a:rPr>
              <a:t>clam flats, </a:t>
            </a:r>
            <a:r>
              <a:rPr sz="2000" spc="5" dirty="0">
                <a:latin typeface="Century Gothic"/>
                <a:cs typeface="Century Gothic"/>
              </a:rPr>
              <a:t>veteran </a:t>
            </a:r>
            <a:r>
              <a:rPr sz="2000" dirty="0">
                <a:latin typeface="Century Gothic"/>
                <a:cs typeface="Century Gothic"/>
              </a:rPr>
              <a:t>memorials, and the</a:t>
            </a:r>
            <a:r>
              <a:rPr sz="2000" spc="-125" dirty="0">
                <a:latin typeface="Century Gothic"/>
                <a:cs typeface="Century Gothic"/>
              </a:rPr>
              <a:t> </a:t>
            </a:r>
            <a:r>
              <a:rPr lang="en-US" sz="2000" dirty="0">
                <a:latin typeface="Century Gothic"/>
                <a:cs typeface="Century Gothic"/>
              </a:rPr>
              <a:t>H</a:t>
            </a:r>
            <a:r>
              <a:rPr sz="2000" dirty="0">
                <a:latin typeface="Century Gothic"/>
                <a:cs typeface="Century Gothic"/>
              </a:rPr>
              <a:t>istoric</a:t>
            </a:r>
            <a:r>
              <a:rPr lang="en-US" sz="2000" dirty="0">
                <a:latin typeface="Century Gothic"/>
                <a:cs typeface="Century Gothic"/>
              </a:rPr>
              <a:t> C</a:t>
            </a:r>
            <a:r>
              <a:rPr sz="2000" dirty="0">
                <a:latin typeface="Century Gothic"/>
                <a:cs typeface="Century Gothic"/>
              </a:rPr>
              <a:t>ommissions</a:t>
            </a:r>
            <a:r>
              <a:rPr sz="2000" spc="-40" dirty="0">
                <a:latin typeface="Century Gothic"/>
                <a:cs typeface="Century Gothic"/>
              </a:rPr>
              <a:t> </a:t>
            </a:r>
            <a:r>
              <a:rPr sz="2000" dirty="0">
                <a:latin typeface="Century Gothic"/>
                <a:cs typeface="Century Gothic"/>
              </a:rPr>
              <a:t>efforts</a:t>
            </a:r>
            <a:r>
              <a:rPr lang="en-US" sz="2000" dirty="0">
                <a:latin typeface="Century Gothic"/>
                <a:cs typeface="Century Gothic"/>
              </a:rPr>
              <a:t>.</a:t>
            </a:r>
            <a:endParaRPr sz="2000" dirty="0">
              <a:latin typeface="Century Gothic"/>
              <a:cs typeface="Century Gothic"/>
            </a:endParaRPr>
          </a:p>
          <a:p>
            <a:pPr marL="355600" indent="-342900">
              <a:lnSpc>
                <a:spcPct val="100000"/>
              </a:lnSpc>
              <a:buFont typeface="Arial"/>
              <a:buChar char="•"/>
              <a:tabLst>
                <a:tab pos="354965" algn="l"/>
                <a:tab pos="355600" algn="l"/>
              </a:tabLst>
            </a:pPr>
            <a:r>
              <a:rPr sz="2000" spc="-5" dirty="0">
                <a:latin typeface="Century Gothic"/>
                <a:cs typeface="Century Gothic"/>
              </a:rPr>
              <a:t>The</a:t>
            </a:r>
            <a:r>
              <a:rPr lang="en-US" sz="2000" spc="-5" dirty="0">
                <a:latin typeface="Century Gothic"/>
                <a:cs typeface="Century Gothic"/>
              </a:rPr>
              <a:t>se</a:t>
            </a:r>
            <a:r>
              <a:rPr sz="2000" spc="-5" dirty="0">
                <a:latin typeface="Century Gothic"/>
                <a:cs typeface="Century Gothic"/>
              </a:rPr>
              <a:t> </a:t>
            </a:r>
            <a:r>
              <a:rPr sz="2000" dirty="0">
                <a:latin typeface="Century Gothic"/>
                <a:cs typeface="Century Gothic"/>
              </a:rPr>
              <a:t>cultural services benefit us</a:t>
            </a:r>
            <a:r>
              <a:rPr sz="2000" spc="-50" dirty="0">
                <a:latin typeface="Century Gothic"/>
                <a:cs typeface="Century Gothic"/>
              </a:rPr>
              <a:t> </a:t>
            </a:r>
            <a:r>
              <a:rPr sz="2000" spc="-5" dirty="0">
                <a:latin typeface="Century Gothic"/>
                <a:cs typeface="Century Gothic"/>
              </a:rPr>
              <a:t>all</a:t>
            </a:r>
            <a:r>
              <a:rPr lang="en-US" sz="2000" spc="-5" dirty="0">
                <a:latin typeface="Century Gothic"/>
                <a:cs typeface="Century Gothic"/>
              </a:rPr>
              <a:t>!</a:t>
            </a:r>
          </a:p>
          <a:p>
            <a:pPr marL="12700">
              <a:lnSpc>
                <a:spcPct val="100000"/>
              </a:lnSpc>
              <a:tabLst>
                <a:tab pos="354965" algn="l"/>
                <a:tab pos="355600" algn="l"/>
              </a:tabLst>
            </a:pPr>
            <a:endParaRPr sz="2000">
              <a:latin typeface="Century Gothic"/>
              <a:cs typeface="Century Gothic"/>
            </a:endParaRPr>
          </a:p>
          <a:p>
            <a:pPr marL="114300" marR="5080" indent="-43815" algn="ctr">
              <a:lnSpc>
                <a:spcPts val="2590"/>
              </a:lnSpc>
            </a:pPr>
            <a:r>
              <a:rPr lang="en-US" sz="2000" b="1" spc="-5" dirty="0">
                <a:latin typeface="Century Gothic"/>
                <a:cs typeface="Century Gothic"/>
              </a:rPr>
              <a:t>Total </a:t>
            </a:r>
            <a:r>
              <a:rPr lang="en-US" sz="2000" b="1" dirty="0">
                <a:latin typeface="Century Gothic"/>
                <a:cs typeface="Century Gothic"/>
              </a:rPr>
              <a:t>Commitment to our Library </a:t>
            </a:r>
            <a:r>
              <a:rPr lang="en-US" sz="2000" b="1" spc="-5" dirty="0">
                <a:latin typeface="Century Gothic"/>
                <a:cs typeface="Century Gothic"/>
              </a:rPr>
              <a:t>and </a:t>
            </a:r>
            <a:r>
              <a:rPr lang="en-US" sz="2000" b="1" dirty="0">
                <a:latin typeface="Century Gothic"/>
                <a:cs typeface="Century Gothic"/>
              </a:rPr>
              <a:t>Cultural</a:t>
            </a:r>
            <a:r>
              <a:rPr lang="en-US" sz="2000" b="1" spc="-125" dirty="0">
                <a:latin typeface="Century Gothic"/>
                <a:cs typeface="Century Gothic"/>
              </a:rPr>
              <a:t> </a:t>
            </a:r>
            <a:r>
              <a:rPr lang="en-US" sz="2000" b="1" dirty="0">
                <a:latin typeface="Century Gothic"/>
                <a:cs typeface="Century Gothic"/>
              </a:rPr>
              <a:t>Services is </a:t>
            </a:r>
            <a:r>
              <a:rPr lang="en-US" sz="2000" b="1" spc="-10" dirty="0">
                <a:latin typeface="Century Gothic"/>
                <a:cs typeface="Century Gothic"/>
              </a:rPr>
              <a:t>$1,113,012, an increase of $36,196 or 3.36% for FY25</a:t>
            </a:r>
            <a:endParaRPr lang="en-US" sz="2000" b="1" dirty="0">
              <a:latin typeface="Century Gothic"/>
              <a:cs typeface="Century Gothic"/>
            </a:endParaRPr>
          </a:p>
        </p:txBody>
      </p:sp>
      <p:sp>
        <p:nvSpPr>
          <p:cNvPr id="2" name="Slide Number Placeholder 1">
            <a:extLst>
              <a:ext uri="{FF2B5EF4-FFF2-40B4-BE49-F238E27FC236}">
                <a16:creationId xmlns:a16="http://schemas.microsoft.com/office/drawing/2014/main" id="{A06AD86C-ED44-5D80-3B24-9A5FACD43772}"/>
              </a:ext>
            </a:extLst>
          </p:cNvPr>
          <p:cNvSpPr>
            <a:spLocks noGrp="1"/>
          </p:cNvSpPr>
          <p:nvPr>
            <p:ph type="sldNum" sz="quarter" idx="7"/>
          </p:nvPr>
        </p:nvSpPr>
        <p:spPr/>
        <p:txBody>
          <a:bodyPr/>
          <a:lstStyle/>
          <a:p>
            <a:fld id="{81D60167-4931-47E6-BA6A-407CBD079E47}" type="slidenum">
              <a:rPr lang="en-US" dirty="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54713" y="609600"/>
            <a:ext cx="2382294" cy="566822"/>
          </a:xfrm>
          <a:prstGeom prst="rect">
            <a:avLst/>
          </a:prstGeom>
        </p:spPr>
        <p:txBody>
          <a:bodyPr vert="horz" wrap="square" lIns="0" tIns="12700" rIns="0" bIns="0" rtlCol="0">
            <a:spAutoFit/>
          </a:bodyPr>
          <a:lstStyle/>
          <a:p>
            <a:pPr marL="12700">
              <a:lnSpc>
                <a:spcPct val="100000"/>
              </a:lnSpc>
              <a:spcBef>
                <a:spcPts val="100"/>
              </a:spcBef>
            </a:pPr>
            <a:r>
              <a:rPr sz="3600" b="1"/>
              <a:t>UTILI</a:t>
            </a:r>
            <a:r>
              <a:rPr lang="en-US" sz="3600" b="1"/>
              <a:t>TIES</a:t>
            </a:r>
            <a:endParaRPr sz="3600" b="1"/>
          </a:p>
        </p:txBody>
      </p:sp>
      <p:sp>
        <p:nvSpPr>
          <p:cNvPr id="4" name="object 4"/>
          <p:cNvSpPr txBox="1">
            <a:spLocks noGrp="1"/>
          </p:cNvSpPr>
          <p:nvPr>
            <p:ph type="body" idx="1"/>
          </p:nvPr>
        </p:nvSpPr>
        <p:spPr>
          <a:xfrm>
            <a:off x="228600" y="1348133"/>
            <a:ext cx="8610599" cy="5302092"/>
          </a:xfrm>
          <a:prstGeom prst="rect">
            <a:avLst/>
          </a:prstGeom>
        </p:spPr>
        <p:txBody>
          <a:bodyPr vert="horz" wrap="square" lIns="0" tIns="13335" rIns="0" bIns="0" rtlCol="0">
            <a:spAutoFit/>
          </a:bodyPr>
          <a:lstStyle/>
          <a:p>
            <a:pPr marL="355600" marR="193675" indent="-343535">
              <a:lnSpc>
                <a:spcPct val="100000"/>
              </a:lnSpc>
              <a:spcBef>
                <a:spcPts val="105"/>
              </a:spcBef>
              <a:buFont typeface="Arial"/>
              <a:buChar char="•"/>
              <a:tabLst>
                <a:tab pos="355600" algn="l"/>
                <a:tab pos="356235" algn="l"/>
              </a:tabLst>
            </a:pPr>
            <a:r>
              <a:rPr lang="en-US" sz="1800"/>
              <a:t>The Town of Marshfield is committed to going green with a very aggressive investment in PV, battery storage, charging stations, electric vehicles, LED lighting, and building enhancements</a:t>
            </a:r>
          </a:p>
          <a:p>
            <a:pPr marL="355600" marR="193675" indent="-343535">
              <a:lnSpc>
                <a:spcPct val="100000"/>
              </a:lnSpc>
              <a:spcBef>
                <a:spcPts val="105"/>
              </a:spcBef>
              <a:buFont typeface="Arial"/>
              <a:buChar char="•"/>
              <a:tabLst>
                <a:tab pos="355600" algn="l"/>
                <a:tab pos="356235" algn="l"/>
              </a:tabLst>
            </a:pPr>
            <a:r>
              <a:rPr sz="1800"/>
              <a:t>The Town </a:t>
            </a:r>
            <a:r>
              <a:rPr sz="1800" spc="-5"/>
              <a:t>will </a:t>
            </a:r>
            <a:r>
              <a:rPr sz="1800"/>
              <a:t>be receiving </a:t>
            </a:r>
            <a:r>
              <a:rPr sz="1800" spc="-5"/>
              <a:t>additional </a:t>
            </a:r>
            <a:r>
              <a:rPr sz="1800"/>
              <a:t>energy credits with </a:t>
            </a:r>
            <a:r>
              <a:rPr sz="1800" spc="5"/>
              <a:t>the  </a:t>
            </a:r>
            <a:r>
              <a:rPr sz="1800"/>
              <a:t>most recent </a:t>
            </a:r>
            <a:r>
              <a:rPr sz="1800" spc="-5"/>
              <a:t>power </a:t>
            </a:r>
            <a:r>
              <a:rPr sz="1800"/>
              <a:t>purchase agreement </a:t>
            </a:r>
            <a:r>
              <a:rPr sz="1800" spc="-5"/>
              <a:t>as </a:t>
            </a:r>
            <a:r>
              <a:rPr sz="1800"/>
              <a:t>well </a:t>
            </a:r>
            <a:r>
              <a:rPr sz="1800" spc="-5"/>
              <a:t>as placing</a:t>
            </a:r>
            <a:r>
              <a:rPr sz="1800" spc="-165"/>
              <a:t> </a:t>
            </a:r>
            <a:r>
              <a:rPr sz="1800"/>
              <a:t>a  </a:t>
            </a:r>
            <a:r>
              <a:rPr sz="1800" spc="-5"/>
              <a:t>solar array </a:t>
            </a:r>
            <a:r>
              <a:rPr sz="1800"/>
              <a:t>field on our capped</a:t>
            </a:r>
            <a:r>
              <a:rPr sz="1800" spc="-90"/>
              <a:t> </a:t>
            </a:r>
            <a:r>
              <a:rPr sz="1800" spc="-5"/>
              <a:t>landfill</a:t>
            </a:r>
            <a:r>
              <a:rPr lang="en-US" sz="1800" spc="-5"/>
              <a:t>, PV on Municipal Buildings and carports in parking lots including Schools, Police, COA and DPW.  We will be adding electric charging stations at the Police, COA, and DPW facilities to eliminate a single point failure and battery storage to hold PV</a:t>
            </a:r>
          </a:p>
          <a:p>
            <a:pPr marL="355600" marR="193675" indent="-343535">
              <a:lnSpc>
                <a:spcPct val="100000"/>
              </a:lnSpc>
              <a:spcBef>
                <a:spcPts val="105"/>
              </a:spcBef>
              <a:buFont typeface="Arial"/>
              <a:buChar char="•"/>
              <a:tabLst>
                <a:tab pos="355600" algn="l"/>
                <a:tab pos="356235" algn="l"/>
              </a:tabLst>
            </a:pPr>
            <a:r>
              <a:rPr lang="en-US" sz="1800" spc="-5"/>
              <a:t>The Town implemented Aggregate Electric with approval from Massachusetts Department of Public Utilities in FY23.</a:t>
            </a:r>
            <a:endParaRPr sz="1800"/>
          </a:p>
          <a:p>
            <a:pPr marL="355600" marR="5080" indent="-343535">
              <a:lnSpc>
                <a:spcPct val="100000"/>
              </a:lnSpc>
              <a:buFont typeface="Arial"/>
              <a:buChar char="•"/>
              <a:tabLst>
                <a:tab pos="355600" algn="l"/>
                <a:tab pos="356235" algn="l"/>
              </a:tabLst>
            </a:pPr>
            <a:r>
              <a:rPr sz="1800" spc="-30"/>
              <a:t>We </a:t>
            </a:r>
            <a:r>
              <a:rPr sz="1800" spc="5"/>
              <a:t>have </a:t>
            </a:r>
            <a:r>
              <a:rPr sz="1800"/>
              <a:t>invested in</a:t>
            </a:r>
            <a:r>
              <a:rPr sz="1800" spc="-100"/>
              <a:t> </a:t>
            </a:r>
            <a:r>
              <a:rPr sz="1800" spc="-5"/>
              <a:t>LED  </a:t>
            </a:r>
            <a:r>
              <a:rPr sz="1800"/>
              <a:t>lighting </a:t>
            </a:r>
            <a:r>
              <a:rPr sz="1800" spc="-5"/>
              <a:t>for </a:t>
            </a:r>
            <a:r>
              <a:rPr sz="1800"/>
              <a:t>school </a:t>
            </a:r>
            <a:r>
              <a:rPr sz="1800" spc="-5"/>
              <a:t>buildings and </a:t>
            </a:r>
            <a:r>
              <a:rPr sz="1800" spc="5"/>
              <a:t>the </a:t>
            </a:r>
            <a:r>
              <a:rPr lang="en-US" sz="1800" spc="5"/>
              <a:t>f</a:t>
            </a:r>
            <a:r>
              <a:rPr sz="1800" spc="-5"/>
              <a:t>ire </a:t>
            </a:r>
            <a:r>
              <a:rPr lang="en-US" sz="1800" spc="-5"/>
              <a:t>s</a:t>
            </a:r>
            <a:r>
              <a:rPr sz="1800" spc="-5"/>
              <a:t>tation,</a:t>
            </a:r>
            <a:r>
              <a:rPr lang="en-US" sz="1800" spc="-5"/>
              <a:t> boiler replacements at Central Fire, and FBMS with Green Community grant funding</a:t>
            </a:r>
            <a:endParaRPr lang="en-US" sz="1800"/>
          </a:p>
          <a:p>
            <a:pPr marL="355600" marR="5080" indent="-343535">
              <a:lnSpc>
                <a:spcPct val="100000"/>
              </a:lnSpc>
              <a:buFont typeface="Arial"/>
              <a:buChar char="•"/>
              <a:tabLst>
                <a:tab pos="355600" algn="l"/>
                <a:tab pos="356235" algn="l"/>
              </a:tabLst>
            </a:pPr>
            <a:r>
              <a:rPr sz="1800"/>
              <a:t>The </a:t>
            </a:r>
            <a:r>
              <a:rPr sz="1800" spc="-5"/>
              <a:t>Utility </a:t>
            </a:r>
            <a:r>
              <a:rPr lang="en-US" sz="1800" spc="-5"/>
              <a:t>b</a:t>
            </a:r>
            <a:r>
              <a:rPr sz="1800" spc="-5"/>
              <a:t>udget </a:t>
            </a:r>
            <a:r>
              <a:rPr sz="1800"/>
              <a:t>covers </a:t>
            </a:r>
            <a:r>
              <a:rPr sz="1800" spc="-5"/>
              <a:t>all Town building </a:t>
            </a:r>
            <a:r>
              <a:rPr sz="1800"/>
              <a:t>costs </a:t>
            </a:r>
            <a:r>
              <a:rPr sz="1800" spc="-5"/>
              <a:t>for </a:t>
            </a:r>
            <a:r>
              <a:rPr sz="1800"/>
              <a:t>heat, electricity, </a:t>
            </a:r>
            <a:r>
              <a:rPr sz="1800" spc="-5"/>
              <a:t>and</a:t>
            </a:r>
            <a:r>
              <a:rPr sz="1800" spc="-60"/>
              <a:t> </a:t>
            </a:r>
            <a:r>
              <a:rPr sz="1800"/>
              <a:t>communications</a:t>
            </a:r>
            <a:endParaRPr lang="en-US" sz="1800"/>
          </a:p>
          <a:p>
            <a:pPr marL="355600" marR="5080" indent="-343535">
              <a:lnSpc>
                <a:spcPct val="100000"/>
              </a:lnSpc>
              <a:buFont typeface="Arial"/>
              <a:buChar char="•"/>
              <a:tabLst>
                <a:tab pos="355600" algn="l"/>
                <a:tab pos="356235" algn="l"/>
              </a:tabLst>
            </a:pPr>
            <a:r>
              <a:rPr sz="1800"/>
              <a:t>The current funding level </a:t>
            </a:r>
            <a:r>
              <a:rPr sz="1800" spc="-5"/>
              <a:t>is $</a:t>
            </a:r>
            <a:r>
              <a:rPr lang="en-US" sz="1800" spc="-5"/>
              <a:t>704,447, an increase of 215,886 or a 44.19% increase,</a:t>
            </a:r>
            <a:r>
              <a:rPr sz="1800" spc="-5"/>
              <a:t> </a:t>
            </a:r>
            <a:r>
              <a:rPr lang="en-US" sz="1800"/>
              <a:t>with the expectation that </a:t>
            </a:r>
            <a:r>
              <a:rPr sz="1800" spc="5"/>
              <a:t>this </a:t>
            </a:r>
            <a:r>
              <a:rPr sz="1800" spc="-5"/>
              <a:t>will</a:t>
            </a:r>
            <a:r>
              <a:rPr sz="1800" spc="-180"/>
              <a:t> </a:t>
            </a:r>
            <a:r>
              <a:rPr sz="1800" spc="-5"/>
              <a:t>be</a:t>
            </a:r>
            <a:r>
              <a:rPr lang="en-US" sz="1800" spc="-5"/>
              <a:t> </a:t>
            </a:r>
            <a:r>
              <a:rPr sz="1800" spc="-5"/>
              <a:t>decreased by </a:t>
            </a:r>
            <a:r>
              <a:rPr sz="1800"/>
              <a:t>energy credit</a:t>
            </a:r>
            <a:r>
              <a:rPr sz="1800" spc="-55"/>
              <a:t> </a:t>
            </a:r>
            <a:r>
              <a:rPr sz="1800"/>
              <a:t>offsets</a:t>
            </a:r>
            <a:r>
              <a:rPr lang="en-US" sz="1800"/>
              <a:t>.</a:t>
            </a:r>
            <a:endParaRPr sz="1800"/>
          </a:p>
        </p:txBody>
      </p:sp>
      <p:sp>
        <p:nvSpPr>
          <p:cNvPr id="2" name="Slide Number Placeholder 1">
            <a:extLst>
              <a:ext uri="{FF2B5EF4-FFF2-40B4-BE49-F238E27FC236}">
                <a16:creationId xmlns:a16="http://schemas.microsoft.com/office/drawing/2014/main" id="{C5E91DA1-B0D3-F9B2-7B1B-4A632CE3EC25}"/>
              </a:ext>
            </a:extLst>
          </p:cNvPr>
          <p:cNvSpPr>
            <a:spLocks noGrp="1"/>
          </p:cNvSpPr>
          <p:nvPr>
            <p:ph type="sldNum" sz="quarter" idx="7"/>
          </p:nvPr>
        </p:nvSpPr>
        <p:spPr/>
        <p:txBody>
          <a:bodyPr/>
          <a:lstStyle/>
          <a:p>
            <a:fld id="{81D60167-4931-47E6-BA6A-407CBD079E47}" type="slidenum">
              <a:rPr lang="en-US" dirty="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24200" y="533400"/>
            <a:ext cx="2438400" cy="566822"/>
          </a:xfrm>
          <a:prstGeom prst="rect">
            <a:avLst/>
          </a:prstGeom>
        </p:spPr>
        <p:txBody>
          <a:bodyPr vert="horz" wrap="square" lIns="0" tIns="12700" rIns="0" bIns="0" rtlCol="0">
            <a:spAutoFit/>
          </a:bodyPr>
          <a:lstStyle/>
          <a:p>
            <a:pPr marL="12700">
              <a:lnSpc>
                <a:spcPct val="100000"/>
              </a:lnSpc>
              <a:spcBef>
                <a:spcPts val="100"/>
              </a:spcBef>
            </a:pPr>
            <a:r>
              <a:rPr sz="3600" b="1"/>
              <a:t>REVENUE</a:t>
            </a:r>
          </a:p>
        </p:txBody>
      </p:sp>
      <p:pic>
        <p:nvPicPr>
          <p:cNvPr id="6" name="Picture 5" descr="A screenshot of a document&#10;&#10;Description automatically generated">
            <a:extLst>
              <a:ext uri="{FF2B5EF4-FFF2-40B4-BE49-F238E27FC236}">
                <a16:creationId xmlns:a16="http://schemas.microsoft.com/office/drawing/2014/main" id="{3BEC750D-8B54-6CC6-3F7B-73D51435AEC0}"/>
              </a:ext>
            </a:extLst>
          </p:cNvPr>
          <p:cNvPicPr>
            <a:picLocks noChangeAspect="1"/>
          </p:cNvPicPr>
          <p:nvPr/>
        </p:nvPicPr>
        <p:blipFill>
          <a:blip r:embed="rId2"/>
          <a:stretch>
            <a:fillRect/>
          </a:stretch>
        </p:blipFill>
        <p:spPr>
          <a:xfrm>
            <a:off x="152400" y="1293918"/>
            <a:ext cx="8839200" cy="5155990"/>
          </a:xfrm>
          <a:prstGeom prst="rect">
            <a:avLst/>
          </a:prstGeom>
        </p:spPr>
      </p:pic>
      <p:sp>
        <p:nvSpPr>
          <p:cNvPr id="2" name="Slide Number Placeholder 1">
            <a:extLst>
              <a:ext uri="{FF2B5EF4-FFF2-40B4-BE49-F238E27FC236}">
                <a16:creationId xmlns:a16="http://schemas.microsoft.com/office/drawing/2014/main" id="{5981D8F3-586F-D22D-598B-DB77B7BE581F}"/>
              </a:ext>
            </a:extLst>
          </p:cNvPr>
          <p:cNvSpPr>
            <a:spLocks noGrp="1"/>
          </p:cNvSpPr>
          <p:nvPr>
            <p:ph type="sldNum" sz="quarter" idx="7"/>
          </p:nvPr>
        </p:nvSpPr>
        <p:spPr/>
        <p:txBody>
          <a:bodyPr/>
          <a:lstStyle/>
          <a:p>
            <a:fld id="{81D60167-4931-47E6-BA6A-407CBD079E47}" type="slidenum">
              <a:rPr lang="en-US" dirty="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05200" y="457200"/>
            <a:ext cx="2229739" cy="566822"/>
          </a:xfrm>
          <a:prstGeom prst="rect">
            <a:avLst/>
          </a:prstGeom>
        </p:spPr>
        <p:txBody>
          <a:bodyPr vert="horz" wrap="square" lIns="0" tIns="12700" rIns="0" bIns="0" rtlCol="0">
            <a:spAutoFit/>
          </a:bodyPr>
          <a:lstStyle/>
          <a:p>
            <a:pPr marL="14604">
              <a:lnSpc>
                <a:spcPct val="100000"/>
              </a:lnSpc>
              <a:spcBef>
                <a:spcPts val="100"/>
              </a:spcBef>
            </a:pPr>
            <a:r>
              <a:rPr sz="3600" b="1"/>
              <a:t>EXPENSE</a:t>
            </a:r>
          </a:p>
        </p:txBody>
      </p:sp>
      <p:pic>
        <p:nvPicPr>
          <p:cNvPr id="2" name="Picture 1" descr="A screenshot of a spreadsheet&#10;&#10;Description automatically generated">
            <a:extLst>
              <a:ext uri="{FF2B5EF4-FFF2-40B4-BE49-F238E27FC236}">
                <a16:creationId xmlns:a16="http://schemas.microsoft.com/office/drawing/2014/main" id="{F747B467-1ED8-7F87-1B4D-9086EEF56B3F}"/>
              </a:ext>
            </a:extLst>
          </p:cNvPr>
          <p:cNvPicPr>
            <a:picLocks noChangeAspect="1"/>
          </p:cNvPicPr>
          <p:nvPr/>
        </p:nvPicPr>
        <p:blipFill>
          <a:blip r:embed="rId2"/>
          <a:stretch>
            <a:fillRect/>
          </a:stretch>
        </p:blipFill>
        <p:spPr>
          <a:xfrm>
            <a:off x="133350" y="1337657"/>
            <a:ext cx="8886825" cy="4992310"/>
          </a:xfrm>
          <a:prstGeom prst="rect">
            <a:avLst/>
          </a:prstGeom>
        </p:spPr>
      </p:pic>
      <p:sp>
        <p:nvSpPr>
          <p:cNvPr id="4" name="Slide Number Placeholder 3">
            <a:extLst>
              <a:ext uri="{FF2B5EF4-FFF2-40B4-BE49-F238E27FC236}">
                <a16:creationId xmlns:a16="http://schemas.microsoft.com/office/drawing/2014/main" id="{10C3DF2B-DC60-7ED2-DC27-9599D18EAD81}"/>
              </a:ext>
            </a:extLst>
          </p:cNvPr>
          <p:cNvSpPr>
            <a:spLocks noGrp="1"/>
          </p:cNvSpPr>
          <p:nvPr>
            <p:ph type="sldNum" sz="quarter" idx="7"/>
          </p:nvPr>
        </p:nvSpPr>
        <p:spPr/>
        <p:txBody>
          <a:bodyPr/>
          <a:lstStyle/>
          <a:p>
            <a:fld id="{81D60167-4931-47E6-BA6A-407CBD079E47}" type="slidenum">
              <a:rPr lang="en-US" dirty="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33600" y="457200"/>
            <a:ext cx="4953000" cy="566822"/>
          </a:xfrm>
          <a:prstGeom prst="rect">
            <a:avLst/>
          </a:prstGeom>
        </p:spPr>
        <p:txBody>
          <a:bodyPr vert="horz" wrap="square" lIns="0" tIns="12700" rIns="0" bIns="0" rtlCol="0">
            <a:spAutoFit/>
          </a:bodyPr>
          <a:lstStyle/>
          <a:p>
            <a:pPr marL="12700">
              <a:lnSpc>
                <a:spcPct val="100000"/>
              </a:lnSpc>
              <a:spcBef>
                <a:spcPts val="100"/>
              </a:spcBef>
            </a:pPr>
            <a:r>
              <a:rPr sz="3600" b="1"/>
              <a:t>CLOSING</a:t>
            </a:r>
            <a:r>
              <a:rPr sz="3600" b="1" spc="-80"/>
              <a:t> </a:t>
            </a:r>
            <a:r>
              <a:rPr sz="3600" b="1" spc="-15"/>
              <a:t>SUMMARY</a:t>
            </a:r>
            <a:endParaRPr sz="3600" b="1"/>
          </a:p>
        </p:txBody>
      </p:sp>
      <p:sp>
        <p:nvSpPr>
          <p:cNvPr id="4" name="object 4"/>
          <p:cNvSpPr txBox="1"/>
          <p:nvPr/>
        </p:nvSpPr>
        <p:spPr>
          <a:xfrm>
            <a:off x="228600" y="1363033"/>
            <a:ext cx="8763000" cy="5245667"/>
          </a:xfrm>
          <a:prstGeom prst="rect">
            <a:avLst/>
          </a:prstGeom>
        </p:spPr>
        <p:txBody>
          <a:bodyPr vert="horz" wrap="square" lIns="0" tIns="13335" rIns="0" bIns="0" rtlCol="0" anchor="t">
            <a:spAutoFit/>
          </a:bodyPr>
          <a:lstStyle/>
          <a:p>
            <a:pPr marL="228600" indent="-228600">
              <a:buFont typeface="Arial"/>
              <a:buChar char="•"/>
            </a:pPr>
            <a:r>
              <a:rPr sz="1600" kern="0" dirty="0">
                <a:solidFill>
                  <a:srgbClr val="0000CC"/>
                </a:solidFill>
                <a:latin typeface="Century Gothic"/>
                <a:cs typeface="Century Gothic"/>
              </a:rPr>
              <a:t>The FY202</a:t>
            </a:r>
            <a:r>
              <a:rPr lang="en-US" sz="1600" kern="0" dirty="0">
                <a:solidFill>
                  <a:srgbClr val="0000CC"/>
                </a:solidFill>
                <a:latin typeface="Century Gothic"/>
                <a:cs typeface="Century Gothic"/>
              </a:rPr>
              <a:t>5</a:t>
            </a:r>
            <a:r>
              <a:rPr sz="1600" kern="0" dirty="0">
                <a:solidFill>
                  <a:srgbClr val="0000CC"/>
                </a:solidFill>
                <a:latin typeface="Century Gothic"/>
                <a:cs typeface="Century Gothic"/>
              </a:rPr>
              <a:t> Budget as presented is balanced</a:t>
            </a:r>
            <a:endParaRPr sz="1600" kern="0" dirty="0">
              <a:latin typeface="Century Gothic"/>
              <a:cs typeface="Century Gothic"/>
            </a:endParaRPr>
          </a:p>
          <a:p>
            <a:pPr marL="228600" indent="-228600">
              <a:spcBef>
                <a:spcPts val="200"/>
              </a:spcBef>
              <a:buFont typeface="Arial"/>
              <a:buChar char="•"/>
            </a:pPr>
            <a:r>
              <a:rPr sz="1600" kern="0" dirty="0">
                <a:solidFill>
                  <a:srgbClr val="0000CC"/>
                </a:solidFill>
                <a:latin typeface="Century Gothic"/>
                <a:cs typeface="Century Gothic"/>
              </a:rPr>
              <a:t>The </a:t>
            </a:r>
            <a:r>
              <a:rPr lang="en-US" sz="1600" kern="0" dirty="0">
                <a:solidFill>
                  <a:srgbClr val="0000CC"/>
                </a:solidFill>
                <a:latin typeface="Century Gothic"/>
                <a:cs typeface="Century Gothic"/>
              </a:rPr>
              <a:t>t</a:t>
            </a:r>
            <a:r>
              <a:rPr sz="1600" kern="0" dirty="0">
                <a:solidFill>
                  <a:srgbClr val="0000CC"/>
                </a:solidFill>
                <a:latin typeface="Century Gothic"/>
                <a:cs typeface="Century Gothic"/>
              </a:rPr>
              <a:t>ax rate w</a:t>
            </a:r>
            <a:r>
              <a:rPr lang="en-US" sz="1600" kern="0" dirty="0">
                <a:solidFill>
                  <a:srgbClr val="0000CC"/>
                </a:solidFill>
                <a:latin typeface="Century Gothic"/>
                <a:cs typeface="Century Gothic"/>
              </a:rPr>
              <a:t>as reduced</a:t>
            </a:r>
            <a:r>
              <a:rPr sz="1600" kern="0" dirty="0">
                <a:solidFill>
                  <a:srgbClr val="0000CC"/>
                </a:solidFill>
                <a:latin typeface="Century Gothic"/>
                <a:cs typeface="Century Gothic"/>
              </a:rPr>
              <a:t> to $</a:t>
            </a:r>
            <a:r>
              <a:rPr lang="en-US" sz="1600" kern="0" dirty="0">
                <a:solidFill>
                  <a:srgbClr val="0000CC"/>
                </a:solidFill>
                <a:latin typeface="Century Gothic"/>
                <a:cs typeface="Century Gothic"/>
              </a:rPr>
              <a:t>10.39</a:t>
            </a:r>
            <a:r>
              <a:rPr sz="1600" kern="0" dirty="0">
                <a:solidFill>
                  <a:srgbClr val="0000CC"/>
                </a:solidFill>
                <a:latin typeface="Century Gothic"/>
                <a:cs typeface="Century Gothic"/>
              </a:rPr>
              <a:t> per thousand</a:t>
            </a:r>
            <a:endParaRPr sz="1600" kern="0" dirty="0">
              <a:latin typeface="Century Gothic"/>
              <a:cs typeface="Century Gothic"/>
            </a:endParaRPr>
          </a:p>
          <a:p>
            <a:pPr marL="228600" indent="-228600">
              <a:spcBef>
                <a:spcPts val="200"/>
              </a:spcBef>
              <a:buFont typeface="Arial"/>
              <a:buChar char="•"/>
            </a:pPr>
            <a:r>
              <a:rPr sz="1600" kern="0" dirty="0">
                <a:solidFill>
                  <a:srgbClr val="0000CC"/>
                </a:solidFill>
                <a:latin typeface="Century Gothic"/>
                <a:cs typeface="Century Gothic"/>
              </a:rPr>
              <a:t>The Schools received a </a:t>
            </a:r>
            <a:r>
              <a:rPr lang="en-US" sz="1600" kern="0" dirty="0">
                <a:solidFill>
                  <a:srgbClr val="0000CC"/>
                </a:solidFill>
                <a:latin typeface="Century Gothic"/>
                <a:cs typeface="Century Gothic"/>
              </a:rPr>
              <a:t>3.45</a:t>
            </a:r>
            <a:r>
              <a:rPr sz="1600" kern="0" dirty="0">
                <a:solidFill>
                  <a:srgbClr val="0000CC"/>
                </a:solidFill>
                <a:latin typeface="Century Gothic"/>
                <a:cs typeface="Century Gothic"/>
              </a:rPr>
              <a:t>% increase of their FY2</a:t>
            </a:r>
            <a:r>
              <a:rPr lang="en-US" sz="1600" kern="0" dirty="0">
                <a:solidFill>
                  <a:srgbClr val="0000CC"/>
                </a:solidFill>
                <a:latin typeface="Century Gothic"/>
                <a:cs typeface="Century Gothic"/>
              </a:rPr>
              <a:t>5</a:t>
            </a:r>
            <a:r>
              <a:rPr sz="1600" kern="0" dirty="0">
                <a:solidFill>
                  <a:srgbClr val="0000CC"/>
                </a:solidFill>
                <a:latin typeface="Century Gothic"/>
                <a:cs typeface="Century Gothic"/>
              </a:rPr>
              <a:t> Budget</a:t>
            </a:r>
            <a:endParaRPr sz="1600" kern="0" dirty="0">
              <a:latin typeface="Century Gothic"/>
              <a:cs typeface="Century Gothic"/>
            </a:endParaRPr>
          </a:p>
          <a:p>
            <a:pPr marL="228600" marR="71755" indent="-228600">
              <a:spcBef>
                <a:spcPts val="200"/>
              </a:spcBef>
              <a:buFont typeface="Arial"/>
              <a:buChar char="•"/>
            </a:pPr>
            <a:r>
              <a:rPr sz="1600" kern="0" dirty="0">
                <a:solidFill>
                  <a:srgbClr val="0000CC"/>
                </a:solidFill>
                <a:latin typeface="Century Gothic"/>
                <a:cs typeface="Century Gothic"/>
              </a:rPr>
              <a:t>The School Resources Officers will be funded </a:t>
            </a:r>
            <a:r>
              <a:rPr lang="en-US" sz="1600" kern="0" dirty="0">
                <a:solidFill>
                  <a:srgbClr val="0000CC"/>
                </a:solidFill>
                <a:latin typeface="Century Gothic"/>
                <a:cs typeface="Century Gothic"/>
              </a:rPr>
              <a:t>through the General Fund</a:t>
            </a:r>
            <a:r>
              <a:rPr sz="1600" kern="0" dirty="0">
                <a:solidFill>
                  <a:srgbClr val="0000CC"/>
                </a:solidFill>
                <a:latin typeface="Century Gothic"/>
                <a:cs typeface="Century Gothic"/>
              </a:rPr>
              <a:t> (SROs at the MHS,</a:t>
            </a:r>
            <a:r>
              <a:rPr lang="en-US" sz="1600" kern="0" dirty="0">
                <a:solidFill>
                  <a:srgbClr val="0000CC"/>
                </a:solidFill>
                <a:latin typeface="Century Gothic"/>
                <a:cs typeface="Century Gothic"/>
              </a:rPr>
              <a:t> </a:t>
            </a:r>
            <a:r>
              <a:rPr sz="1600" kern="0" dirty="0">
                <a:solidFill>
                  <a:srgbClr val="0000CC"/>
                </a:solidFill>
                <a:latin typeface="Century Gothic"/>
                <a:cs typeface="Century Gothic"/>
              </a:rPr>
              <a:t> FBMS and the </a:t>
            </a:r>
            <a:r>
              <a:rPr lang="en-US" sz="1600" kern="0" dirty="0">
                <a:solidFill>
                  <a:srgbClr val="0000CC"/>
                </a:solidFill>
                <a:latin typeface="Century Gothic"/>
                <a:cs typeface="Century Gothic"/>
              </a:rPr>
              <a:t>e</a:t>
            </a:r>
            <a:r>
              <a:rPr sz="1600" kern="0" dirty="0">
                <a:solidFill>
                  <a:srgbClr val="0000CC"/>
                </a:solidFill>
                <a:latin typeface="Century Gothic"/>
                <a:cs typeface="Century Gothic"/>
              </a:rPr>
              <a:t>lementary</a:t>
            </a:r>
            <a:r>
              <a:rPr lang="en-US" sz="1600" kern="0" dirty="0">
                <a:solidFill>
                  <a:srgbClr val="0000CC"/>
                </a:solidFill>
                <a:latin typeface="Century Gothic"/>
                <a:cs typeface="Century Gothic"/>
              </a:rPr>
              <a:t> schools).</a:t>
            </a:r>
            <a:endParaRPr sz="1600" kern="0" dirty="0">
              <a:latin typeface="Century Gothic"/>
              <a:cs typeface="Century Gothic"/>
            </a:endParaRPr>
          </a:p>
          <a:p>
            <a:pPr marL="228600" indent="-228600">
              <a:spcBef>
                <a:spcPts val="200"/>
              </a:spcBef>
              <a:buFont typeface="Arial"/>
              <a:buChar char="•"/>
            </a:pPr>
            <a:r>
              <a:rPr sz="1600" kern="0" dirty="0">
                <a:solidFill>
                  <a:srgbClr val="0000CC"/>
                </a:solidFill>
                <a:latin typeface="Century Gothic"/>
                <a:cs typeface="Century Gothic"/>
              </a:rPr>
              <a:t>The General Government Budget has increased by </a:t>
            </a:r>
            <a:r>
              <a:rPr lang="en-US" sz="1600" kern="0" dirty="0">
                <a:solidFill>
                  <a:srgbClr val="0000CC"/>
                </a:solidFill>
                <a:latin typeface="Century Gothic"/>
                <a:cs typeface="Century Gothic"/>
              </a:rPr>
              <a:t>11.37</a:t>
            </a:r>
            <a:r>
              <a:rPr sz="1600" kern="0" dirty="0">
                <a:solidFill>
                  <a:srgbClr val="0000CC"/>
                </a:solidFill>
                <a:latin typeface="Century Gothic"/>
                <a:cs typeface="Century Gothic"/>
              </a:rPr>
              <a:t>%</a:t>
            </a:r>
            <a:endParaRPr sz="1600" kern="0" dirty="0">
              <a:latin typeface="Century Gothic"/>
              <a:cs typeface="Century Gothic"/>
            </a:endParaRPr>
          </a:p>
          <a:p>
            <a:pPr marL="228600" marR="444500" indent="-228600">
              <a:spcBef>
                <a:spcPts val="200"/>
              </a:spcBef>
              <a:buFont typeface="Arial"/>
              <a:buChar char="•"/>
            </a:pPr>
            <a:r>
              <a:rPr sz="1600" kern="0" dirty="0">
                <a:solidFill>
                  <a:srgbClr val="0000CC"/>
                </a:solidFill>
                <a:latin typeface="Century Gothic"/>
                <a:cs typeface="Century Gothic"/>
              </a:rPr>
              <a:t>The Town Hall elevator </a:t>
            </a:r>
            <a:r>
              <a:rPr lang="en-US" sz="1600" kern="0" dirty="0">
                <a:solidFill>
                  <a:srgbClr val="0000CC"/>
                </a:solidFill>
                <a:latin typeface="Century Gothic"/>
                <a:cs typeface="Century Gothic"/>
              </a:rPr>
              <a:t>continues </a:t>
            </a:r>
            <a:r>
              <a:rPr sz="1600" kern="0" dirty="0">
                <a:solidFill>
                  <a:srgbClr val="0000CC"/>
                </a:solidFill>
                <a:latin typeface="Century Gothic"/>
                <a:cs typeface="Century Gothic"/>
              </a:rPr>
              <a:t>creat</a:t>
            </a:r>
            <a:r>
              <a:rPr lang="en-US" sz="1600" kern="0" dirty="0">
                <a:solidFill>
                  <a:srgbClr val="0000CC"/>
                </a:solidFill>
                <a:latin typeface="Century Gothic"/>
                <a:cs typeface="Century Gothic"/>
              </a:rPr>
              <a:t>ing</a:t>
            </a:r>
            <a:r>
              <a:rPr sz="1600" kern="0" dirty="0">
                <a:solidFill>
                  <a:srgbClr val="0000CC"/>
                </a:solidFill>
                <a:latin typeface="Century Gothic"/>
                <a:cs typeface="Century Gothic"/>
              </a:rPr>
              <a:t> better access for our citizens who</a:t>
            </a:r>
            <a:r>
              <a:rPr lang="en-US" sz="1600" kern="0" dirty="0">
                <a:solidFill>
                  <a:srgbClr val="0000CC"/>
                </a:solidFill>
                <a:latin typeface="Century Gothic"/>
                <a:cs typeface="Century Gothic"/>
              </a:rPr>
              <a:t> </a:t>
            </a:r>
            <a:r>
              <a:rPr sz="1600" kern="0" dirty="0">
                <a:solidFill>
                  <a:srgbClr val="0000CC"/>
                </a:solidFill>
                <a:latin typeface="Century Gothic"/>
                <a:cs typeface="Century Gothic"/>
              </a:rPr>
              <a:t> struggle with mobility issues</a:t>
            </a:r>
            <a:r>
              <a:rPr lang="en-US" sz="1600" kern="0" dirty="0">
                <a:solidFill>
                  <a:srgbClr val="0000CC"/>
                </a:solidFill>
                <a:latin typeface="Century Gothic"/>
                <a:cs typeface="Century Gothic"/>
              </a:rPr>
              <a:t> along with our newly renovated bathrooms.</a:t>
            </a:r>
            <a:endParaRPr sz="1600" kern="0" dirty="0">
              <a:latin typeface="Century Gothic"/>
              <a:cs typeface="Century Gothic"/>
            </a:endParaRPr>
          </a:p>
          <a:p>
            <a:pPr marL="228600" marR="473075" indent="-228600">
              <a:spcBef>
                <a:spcPts val="200"/>
              </a:spcBef>
              <a:buFont typeface="Arial"/>
              <a:buChar char="•"/>
            </a:pPr>
            <a:r>
              <a:rPr sz="1600" kern="0" dirty="0">
                <a:solidFill>
                  <a:srgbClr val="0000CC"/>
                </a:solidFill>
                <a:latin typeface="Century Gothic"/>
                <a:cs typeface="Century Gothic"/>
              </a:rPr>
              <a:t>We </a:t>
            </a:r>
            <a:r>
              <a:rPr lang="en-US" sz="1600" kern="0" dirty="0">
                <a:solidFill>
                  <a:srgbClr val="0000CC"/>
                </a:solidFill>
                <a:latin typeface="Century Gothic"/>
                <a:cs typeface="Century Gothic"/>
              </a:rPr>
              <a:t>continue to </a:t>
            </a:r>
            <a:r>
              <a:rPr sz="1600" kern="0" dirty="0">
                <a:solidFill>
                  <a:srgbClr val="0000CC"/>
                </a:solidFill>
                <a:latin typeface="Century Gothic"/>
                <a:cs typeface="Century Gothic"/>
              </a:rPr>
              <a:t>fund</a:t>
            </a:r>
            <a:r>
              <a:rPr lang="en-US" sz="1600" kern="0" dirty="0">
                <a:solidFill>
                  <a:srgbClr val="0000CC"/>
                </a:solidFill>
                <a:latin typeface="Century Gothic"/>
                <a:cs typeface="Century Gothic"/>
              </a:rPr>
              <a:t> one part-</a:t>
            </a:r>
            <a:r>
              <a:rPr sz="1600" kern="0" dirty="0">
                <a:solidFill>
                  <a:srgbClr val="0000CC"/>
                </a:solidFill>
                <a:latin typeface="Century Gothic"/>
                <a:cs typeface="Century Gothic"/>
              </a:rPr>
              <a:t>time nurse </a:t>
            </a:r>
            <a:r>
              <a:rPr lang="en-US" sz="1600" kern="0" dirty="0">
                <a:solidFill>
                  <a:srgbClr val="0000CC"/>
                </a:solidFill>
                <a:latin typeface="Century Gothic"/>
                <a:cs typeface="Century Gothic"/>
              </a:rPr>
              <a:t>for</a:t>
            </a:r>
            <a:r>
              <a:rPr sz="1600" kern="0" dirty="0">
                <a:solidFill>
                  <a:srgbClr val="0000CC"/>
                </a:solidFill>
                <a:latin typeface="Century Gothic"/>
                <a:cs typeface="Century Gothic"/>
              </a:rPr>
              <a:t> the B</a:t>
            </a:r>
            <a:r>
              <a:rPr lang="en-US" sz="1600" kern="0" dirty="0">
                <a:solidFill>
                  <a:srgbClr val="0000CC"/>
                </a:solidFill>
                <a:latin typeface="Century Gothic"/>
                <a:cs typeface="Century Gothic"/>
              </a:rPr>
              <a:t>oard of Health.</a:t>
            </a:r>
            <a:endParaRPr sz="1600" kern="0" dirty="0">
              <a:latin typeface="Century Gothic"/>
              <a:cs typeface="Century Gothic"/>
            </a:endParaRPr>
          </a:p>
          <a:p>
            <a:pPr marL="228600" marR="5080" indent="-228600">
              <a:spcBef>
                <a:spcPts val="200"/>
              </a:spcBef>
              <a:buFont typeface="Arial"/>
              <a:buChar char="•"/>
            </a:pPr>
            <a:r>
              <a:rPr sz="1600" kern="0" dirty="0">
                <a:solidFill>
                  <a:srgbClr val="0000CC"/>
                </a:solidFill>
                <a:latin typeface="Century Gothic"/>
                <a:cs typeface="Century Gothic"/>
              </a:rPr>
              <a:t>We are </a:t>
            </a:r>
            <a:r>
              <a:rPr lang="en-US" sz="1600" kern="0" dirty="0">
                <a:solidFill>
                  <a:srgbClr val="0000CC"/>
                </a:solidFill>
                <a:latin typeface="Century Gothic"/>
                <a:cs typeface="Century Gothic"/>
              </a:rPr>
              <a:t>continuing to </a:t>
            </a:r>
            <a:r>
              <a:rPr sz="1600" kern="0" dirty="0">
                <a:solidFill>
                  <a:srgbClr val="0000CC"/>
                </a:solidFill>
                <a:latin typeface="Century Gothic"/>
                <a:cs typeface="Century Gothic"/>
              </a:rPr>
              <a:t>fund a full-time Assistant Planner and Assistant Conservation Agent to manage the very large case load demands</a:t>
            </a:r>
            <a:r>
              <a:rPr lang="en-US" sz="1600" kern="0" dirty="0">
                <a:solidFill>
                  <a:srgbClr val="0000CC"/>
                </a:solidFill>
                <a:latin typeface="Century Gothic"/>
                <a:cs typeface="Century Gothic"/>
              </a:rPr>
              <a:t> of those departments.</a:t>
            </a:r>
            <a:endParaRPr sz="1600" kern="0" dirty="0">
              <a:latin typeface="Century Gothic"/>
              <a:cs typeface="Century Gothic"/>
            </a:endParaRPr>
          </a:p>
          <a:p>
            <a:pPr marL="228600" indent="-228600">
              <a:spcBef>
                <a:spcPts val="200"/>
              </a:spcBef>
              <a:buFont typeface="Arial"/>
              <a:buChar char="•"/>
            </a:pPr>
            <a:r>
              <a:rPr sz="1600" kern="0" dirty="0">
                <a:solidFill>
                  <a:srgbClr val="0000CC"/>
                </a:solidFill>
                <a:latin typeface="Century Gothic"/>
                <a:cs typeface="Century Gothic"/>
              </a:rPr>
              <a:t>We </a:t>
            </a:r>
            <a:r>
              <a:rPr lang="en-US" sz="1600" kern="0" dirty="0">
                <a:solidFill>
                  <a:srgbClr val="0000CC"/>
                </a:solidFill>
                <a:latin typeface="Century Gothic"/>
                <a:cs typeface="Century Gothic"/>
              </a:rPr>
              <a:t>have</a:t>
            </a:r>
            <a:r>
              <a:rPr sz="1600" kern="0" dirty="0">
                <a:solidFill>
                  <a:srgbClr val="0000CC"/>
                </a:solidFill>
                <a:latin typeface="Century Gothic"/>
                <a:cs typeface="Century Gothic"/>
              </a:rPr>
              <a:t> fund</a:t>
            </a:r>
            <a:r>
              <a:rPr lang="en-US" sz="1600" kern="0" dirty="0">
                <a:solidFill>
                  <a:srgbClr val="0000CC"/>
                </a:solidFill>
                <a:latin typeface="Century Gothic"/>
                <a:cs typeface="Century Gothic"/>
              </a:rPr>
              <a:t>ed</a:t>
            </a:r>
            <a:r>
              <a:rPr sz="1600" kern="0" dirty="0">
                <a:solidFill>
                  <a:srgbClr val="0000CC"/>
                </a:solidFill>
                <a:latin typeface="Century Gothic"/>
                <a:cs typeface="Century Gothic"/>
              </a:rPr>
              <a:t> </a:t>
            </a:r>
            <a:r>
              <a:rPr lang="en-US" sz="1600" kern="0" dirty="0">
                <a:solidFill>
                  <a:srgbClr val="0000CC"/>
                </a:solidFill>
                <a:latin typeface="Century Gothic"/>
                <a:cs typeface="Century Gothic"/>
              </a:rPr>
              <a:t>COLA</a:t>
            </a:r>
            <a:r>
              <a:rPr sz="1600" kern="0" dirty="0">
                <a:solidFill>
                  <a:srgbClr val="0000CC"/>
                </a:solidFill>
                <a:latin typeface="Century Gothic"/>
                <a:cs typeface="Century Gothic"/>
              </a:rPr>
              <a:t>s and contracts without Free Cash usage</a:t>
            </a:r>
            <a:r>
              <a:rPr lang="en-US" sz="1600" kern="0" dirty="0">
                <a:solidFill>
                  <a:srgbClr val="0000CC"/>
                </a:solidFill>
                <a:latin typeface="Century Gothic"/>
                <a:cs typeface="Century Gothic"/>
              </a:rPr>
              <a:t>.</a:t>
            </a:r>
            <a:endParaRPr sz="1600" kern="0" dirty="0">
              <a:latin typeface="Century Gothic"/>
              <a:cs typeface="Century Gothic"/>
            </a:endParaRPr>
          </a:p>
          <a:p>
            <a:pPr marL="228600" indent="-228600">
              <a:spcBef>
                <a:spcPts val="200"/>
              </a:spcBef>
              <a:buFont typeface="Arial"/>
              <a:buChar char="•"/>
            </a:pPr>
            <a:r>
              <a:rPr sz="1600" kern="0" dirty="0">
                <a:solidFill>
                  <a:srgbClr val="0000CC"/>
                </a:solidFill>
                <a:latin typeface="Century Gothic"/>
                <a:cs typeface="Century Gothic"/>
              </a:rPr>
              <a:t>We continue to cost share with the Schools for H</a:t>
            </a:r>
            <a:r>
              <a:rPr lang="en-US" sz="1600" kern="0" dirty="0">
                <a:solidFill>
                  <a:srgbClr val="0000CC"/>
                </a:solidFill>
                <a:latin typeface="Century Gothic"/>
                <a:cs typeface="Century Gothic"/>
              </a:rPr>
              <a:t>uman Resources</a:t>
            </a:r>
          </a:p>
          <a:p>
            <a:pPr marL="228600" indent="-228600">
              <a:spcBef>
                <a:spcPts val="200"/>
              </a:spcBef>
              <a:buFont typeface="Arial"/>
              <a:buChar char="•"/>
            </a:pPr>
            <a:r>
              <a:rPr sz="1600" kern="0" dirty="0">
                <a:solidFill>
                  <a:srgbClr val="0000CC"/>
                </a:solidFill>
                <a:latin typeface="Century Gothic"/>
                <a:cs typeface="Century Gothic"/>
              </a:rPr>
              <a:t>We have increased public safety funding by $</a:t>
            </a:r>
            <a:r>
              <a:rPr lang="en-US" sz="1600" kern="0" dirty="0">
                <a:solidFill>
                  <a:srgbClr val="0000CC"/>
                </a:solidFill>
                <a:latin typeface="Century Gothic"/>
                <a:cs typeface="Century Gothic"/>
              </a:rPr>
              <a:t>339,693</a:t>
            </a:r>
            <a:r>
              <a:rPr sz="1600" kern="0" dirty="0">
                <a:solidFill>
                  <a:srgbClr val="0000CC"/>
                </a:solidFill>
                <a:latin typeface="Century Gothic"/>
                <a:cs typeface="Century Gothic"/>
              </a:rPr>
              <a:t> for Fire and Police</a:t>
            </a:r>
            <a:r>
              <a:rPr lang="en-US" sz="1600" kern="0" dirty="0">
                <a:solidFill>
                  <a:srgbClr val="0000CC"/>
                </a:solidFill>
                <a:latin typeface="Century Gothic"/>
                <a:cs typeface="Century Gothic"/>
              </a:rPr>
              <a:t> to ensure our residents are safe and secure.</a:t>
            </a:r>
            <a:endParaRPr sz="1600" kern="0" dirty="0">
              <a:latin typeface="Century Gothic"/>
              <a:cs typeface="Century Gothic"/>
            </a:endParaRPr>
          </a:p>
          <a:p>
            <a:pPr marL="228600" marR="279400" indent="-228600">
              <a:spcBef>
                <a:spcPts val="200"/>
              </a:spcBef>
              <a:buFont typeface="Arial"/>
              <a:buChar char="•"/>
            </a:pPr>
            <a:r>
              <a:rPr sz="1600" kern="0" dirty="0">
                <a:solidFill>
                  <a:srgbClr val="0000CC"/>
                </a:solidFill>
                <a:latin typeface="Century Gothic"/>
                <a:cs typeface="Century Gothic"/>
              </a:rPr>
              <a:t>We </a:t>
            </a:r>
            <a:r>
              <a:rPr lang="en-US" sz="1600" kern="0" dirty="0">
                <a:solidFill>
                  <a:srgbClr val="0000CC"/>
                </a:solidFill>
                <a:latin typeface="Century Gothic"/>
                <a:cs typeface="Century Gothic"/>
              </a:rPr>
              <a:t>continue funding </a:t>
            </a:r>
            <a:r>
              <a:rPr sz="1600" kern="0" dirty="0">
                <a:solidFill>
                  <a:srgbClr val="0000CC"/>
                </a:solidFill>
                <a:latin typeface="Century Gothic"/>
                <a:cs typeface="Century Gothic"/>
              </a:rPr>
              <a:t>CTG Ball Field accounts and have provided </a:t>
            </a:r>
            <a:r>
              <a:rPr lang="en-US" sz="1600" kern="0" dirty="0">
                <a:solidFill>
                  <a:srgbClr val="0000CC"/>
                </a:solidFill>
                <a:latin typeface="Century Gothic"/>
                <a:cs typeface="Century Gothic"/>
              </a:rPr>
              <a:t>the </a:t>
            </a:r>
            <a:r>
              <a:rPr sz="1600" kern="0" dirty="0">
                <a:solidFill>
                  <a:srgbClr val="0000CC"/>
                </a:solidFill>
                <a:latin typeface="Century Gothic"/>
                <a:cs typeface="Century Gothic"/>
              </a:rPr>
              <a:t>DPW with</a:t>
            </a:r>
            <a:r>
              <a:rPr lang="en-US" sz="1600" kern="0" dirty="0">
                <a:solidFill>
                  <a:srgbClr val="0000CC"/>
                </a:solidFill>
                <a:latin typeface="Century Gothic"/>
                <a:cs typeface="Century Gothic"/>
              </a:rPr>
              <a:t> </a:t>
            </a:r>
            <a:r>
              <a:rPr sz="1600" kern="0" dirty="0">
                <a:solidFill>
                  <a:srgbClr val="0000CC"/>
                </a:solidFill>
                <a:latin typeface="Century Gothic"/>
                <a:cs typeface="Century Gothic"/>
              </a:rPr>
              <a:t> flexibility to manage overtime costs</a:t>
            </a:r>
            <a:r>
              <a:rPr lang="en-US" sz="1600" kern="0" dirty="0">
                <a:solidFill>
                  <a:srgbClr val="0000CC"/>
                </a:solidFill>
                <a:latin typeface="Century Gothic"/>
                <a:cs typeface="Century Gothic"/>
              </a:rPr>
              <a:t>.</a:t>
            </a:r>
            <a:endParaRPr sz="1600" kern="0" dirty="0">
              <a:latin typeface="Century Gothic"/>
              <a:cs typeface="Century Gothic"/>
            </a:endParaRPr>
          </a:p>
          <a:p>
            <a:pPr marL="228600" indent="-228600">
              <a:spcBef>
                <a:spcPts val="200"/>
              </a:spcBef>
              <a:buFont typeface="Arial"/>
              <a:buChar char="•"/>
            </a:pPr>
            <a:r>
              <a:rPr lang="en-US" sz="1600" kern="0" dirty="0">
                <a:solidFill>
                  <a:srgbClr val="0000CC"/>
                </a:solidFill>
                <a:latin typeface="Century Gothic"/>
                <a:cs typeface="Century Gothic"/>
              </a:rPr>
              <a:t>FY25 budget will fund Robert Egan who serves as the Town’s Weights and Measures Consultant responsible for making sure all scales in our town businesses are fair and accurate.</a:t>
            </a:r>
          </a:p>
        </p:txBody>
      </p:sp>
      <p:sp>
        <p:nvSpPr>
          <p:cNvPr id="2" name="Slide Number Placeholder 1">
            <a:extLst>
              <a:ext uri="{FF2B5EF4-FFF2-40B4-BE49-F238E27FC236}">
                <a16:creationId xmlns:a16="http://schemas.microsoft.com/office/drawing/2014/main" id="{F1ACEC41-F6ED-2238-FC91-8E819A3318C8}"/>
              </a:ext>
            </a:extLst>
          </p:cNvPr>
          <p:cNvSpPr>
            <a:spLocks noGrp="1"/>
          </p:cNvSpPr>
          <p:nvPr>
            <p:ph type="sldNum" sz="quarter" idx="7"/>
          </p:nvPr>
        </p:nvSpPr>
        <p:spPr/>
        <p:txBody>
          <a:bodyPr/>
          <a:lstStyle/>
          <a:p>
            <a:fld id="{81D60167-4931-47E6-BA6A-407CBD079E47}" type="slidenum">
              <a:rPr lang="en-US" dirty="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371600" y="381000"/>
            <a:ext cx="6934200" cy="1059264"/>
          </a:xfrm>
          <a:prstGeom prst="rect">
            <a:avLst/>
          </a:prstGeom>
        </p:spPr>
        <p:txBody>
          <a:bodyPr vert="horz" wrap="square" lIns="0" tIns="12700" rIns="0" bIns="0" rtlCol="0">
            <a:spAutoFit/>
          </a:bodyPr>
          <a:lstStyle/>
          <a:p>
            <a:pPr marL="12700" algn="ctr">
              <a:lnSpc>
                <a:spcPct val="100000"/>
              </a:lnSpc>
              <a:spcBef>
                <a:spcPts val="100"/>
              </a:spcBef>
            </a:pPr>
            <a:r>
              <a:rPr sz="3400" b="1" spc="-20"/>
              <a:t>BUDGETARY</a:t>
            </a:r>
            <a:r>
              <a:rPr sz="3400" b="1" spc="-175"/>
              <a:t> </a:t>
            </a:r>
            <a:r>
              <a:rPr sz="3400" b="1"/>
              <a:t>ACHIEVEMENTS</a:t>
            </a:r>
            <a:br>
              <a:rPr lang="en-US" sz="3400" b="1"/>
            </a:br>
            <a:r>
              <a:rPr lang="en-US" sz="3400" b="1"/>
              <a:t>OVERVIEW</a:t>
            </a:r>
            <a:endParaRPr sz="3400" b="1"/>
          </a:p>
        </p:txBody>
      </p:sp>
      <p:sp>
        <p:nvSpPr>
          <p:cNvPr id="5" name="object 5"/>
          <p:cNvSpPr txBox="1"/>
          <p:nvPr/>
        </p:nvSpPr>
        <p:spPr>
          <a:xfrm>
            <a:off x="190815" y="1671293"/>
            <a:ext cx="8763000" cy="4445448"/>
          </a:xfrm>
          <a:prstGeom prst="rect">
            <a:avLst/>
          </a:prstGeom>
        </p:spPr>
        <p:txBody>
          <a:bodyPr vert="horz" wrap="square" lIns="0" tIns="13335" rIns="0" bIns="0" rtlCol="0" anchor="t">
            <a:spAutoFit/>
          </a:bodyPr>
          <a:lstStyle/>
          <a:p>
            <a:pPr marL="228600" marR="480695" indent="-215900">
              <a:buFont typeface="Arial"/>
              <a:buChar char="•"/>
            </a:pPr>
            <a:r>
              <a:rPr lang="en-US" sz="1600" dirty="0">
                <a:latin typeface="Century Gothic"/>
                <a:cs typeface="Century Gothic"/>
              </a:rPr>
              <a:t>The FY</a:t>
            </a:r>
            <a:r>
              <a:rPr lang="en-US" sz="1600" spc="-5" dirty="0">
                <a:latin typeface="Century Gothic"/>
                <a:cs typeface="Century Gothic"/>
              </a:rPr>
              <a:t>2025 </a:t>
            </a:r>
            <a:r>
              <a:rPr lang="en-US" sz="1600" dirty="0">
                <a:latin typeface="Century Gothic"/>
                <a:cs typeface="Century Gothic"/>
              </a:rPr>
              <a:t>Budget provides a recommended increase of </a:t>
            </a:r>
            <a:r>
              <a:rPr lang="en-US" sz="1600" spc="-5" dirty="0">
                <a:latin typeface="Century Gothic"/>
                <a:cs typeface="Century Gothic"/>
              </a:rPr>
              <a:t>$1,923,368</a:t>
            </a:r>
            <a:r>
              <a:rPr lang="en-US" sz="1600" dirty="0">
                <a:latin typeface="Century Gothic"/>
                <a:cs typeface="Century Gothic"/>
              </a:rPr>
              <a:t> for the </a:t>
            </a:r>
            <a:r>
              <a:rPr lang="en-US" sz="1600" spc="-5" dirty="0">
                <a:latin typeface="Century Gothic"/>
                <a:cs typeface="Century Gothic"/>
              </a:rPr>
              <a:t>School Department, </a:t>
            </a:r>
            <a:r>
              <a:rPr lang="en-US" sz="1600" dirty="0">
                <a:latin typeface="Century Gothic"/>
                <a:cs typeface="Century Gothic"/>
              </a:rPr>
              <a:t>a </a:t>
            </a:r>
            <a:r>
              <a:rPr lang="en-US" sz="1600" spc="-10" dirty="0">
                <a:latin typeface="Century Gothic"/>
                <a:cs typeface="Century Gothic"/>
              </a:rPr>
              <a:t>3.45% </a:t>
            </a:r>
            <a:r>
              <a:rPr lang="en-US" sz="1600" dirty="0">
                <a:latin typeface="Century Gothic"/>
                <a:cs typeface="Century Gothic"/>
              </a:rPr>
              <a:t>increase</a:t>
            </a:r>
            <a:r>
              <a:rPr lang="en-US" sz="1600" spc="-5" dirty="0">
                <a:latin typeface="Century Gothic"/>
                <a:cs typeface="Century Gothic"/>
              </a:rPr>
              <a:t> over FY2024</a:t>
            </a:r>
            <a:r>
              <a:rPr lang="en-US" sz="1600" dirty="0">
                <a:latin typeface="Century Gothic"/>
                <a:cs typeface="Century Gothic"/>
              </a:rPr>
              <a:t>.</a:t>
            </a:r>
          </a:p>
          <a:p>
            <a:pPr marL="228600" marR="650240" indent="-215900">
              <a:buFont typeface="Arial"/>
              <a:buChar char="•"/>
            </a:pPr>
            <a:r>
              <a:rPr lang="en-US" sz="1600" spc="-5" dirty="0">
                <a:latin typeface="Century Gothic"/>
                <a:cs typeface="Century Gothic"/>
              </a:rPr>
              <a:t>Town </a:t>
            </a:r>
            <a:r>
              <a:rPr lang="en-US" sz="1600" dirty="0">
                <a:latin typeface="Century Gothic"/>
                <a:cs typeface="Century Gothic"/>
              </a:rPr>
              <a:t>Government has increased </a:t>
            </a:r>
            <a:r>
              <a:rPr lang="en-US" sz="1600" spc="-5" dirty="0">
                <a:latin typeface="Century Gothic"/>
                <a:cs typeface="Century Gothic"/>
              </a:rPr>
              <a:t>by </a:t>
            </a:r>
            <a:r>
              <a:rPr lang="en-US" sz="1600" spc="-10" dirty="0">
                <a:latin typeface="Century Gothic"/>
                <a:cs typeface="Century Gothic"/>
              </a:rPr>
              <a:t>4.47% </a:t>
            </a:r>
            <a:r>
              <a:rPr lang="en-US" sz="1600" spc="-5" dirty="0">
                <a:latin typeface="Century Gothic"/>
                <a:cs typeface="Century Gothic"/>
              </a:rPr>
              <a:t>and we </a:t>
            </a:r>
            <a:r>
              <a:rPr lang="en-US" sz="1600" dirty="0">
                <a:latin typeface="Century Gothic"/>
                <a:cs typeface="Century Gothic"/>
              </a:rPr>
              <a:t>have maintained our work force, while repositioning resources </a:t>
            </a:r>
            <a:r>
              <a:rPr lang="en-US" sz="1600" spc="5" dirty="0">
                <a:latin typeface="Century Gothic"/>
                <a:cs typeface="Century Gothic"/>
              </a:rPr>
              <a:t>to </a:t>
            </a:r>
            <a:r>
              <a:rPr lang="en-US" sz="1600" dirty="0">
                <a:latin typeface="Century Gothic"/>
                <a:cs typeface="Century Gothic"/>
              </a:rPr>
              <a:t>achieve this</a:t>
            </a:r>
            <a:r>
              <a:rPr lang="en-US" sz="1600" spc="-95" dirty="0">
                <a:latin typeface="Century Gothic"/>
                <a:cs typeface="Century Gothic"/>
              </a:rPr>
              <a:t> </a:t>
            </a:r>
            <a:r>
              <a:rPr lang="en-US" sz="1600" spc="-5" dirty="0">
                <a:latin typeface="Century Gothic"/>
                <a:cs typeface="Century Gothic"/>
              </a:rPr>
              <a:t>goal.</a:t>
            </a:r>
            <a:endParaRPr lang="en-US" sz="1600" dirty="0">
              <a:latin typeface="Century Gothic"/>
              <a:cs typeface="Century Gothic"/>
            </a:endParaRPr>
          </a:p>
          <a:p>
            <a:pPr marL="228600" marR="387985" indent="-215900">
              <a:buFont typeface="Arial"/>
              <a:buChar char="•"/>
            </a:pPr>
            <a:r>
              <a:rPr lang="en-US" sz="1600" dirty="0">
                <a:latin typeface="Century Gothic"/>
                <a:cs typeface="Century Gothic"/>
              </a:rPr>
              <a:t>We have </a:t>
            </a:r>
            <a:r>
              <a:rPr lang="en-US" sz="1600" spc="-5" dirty="0">
                <a:latin typeface="Century Gothic"/>
                <a:cs typeface="Century Gothic"/>
              </a:rPr>
              <a:t>accounted </a:t>
            </a:r>
            <a:r>
              <a:rPr lang="en-US" sz="1600" dirty="0">
                <a:latin typeface="Century Gothic"/>
                <a:cs typeface="Century Gothic"/>
              </a:rPr>
              <a:t>for COLAs </a:t>
            </a:r>
            <a:r>
              <a:rPr lang="en-US" sz="1600" spc="-5" dirty="0">
                <a:latin typeface="Century Gothic"/>
                <a:cs typeface="Century Gothic"/>
              </a:rPr>
              <a:t>and </a:t>
            </a:r>
            <a:r>
              <a:rPr lang="en-US" sz="1600" dirty="0">
                <a:latin typeface="Century Gothic"/>
                <a:cs typeface="Century Gothic"/>
              </a:rPr>
              <a:t>contracts </a:t>
            </a:r>
            <a:r>
              <a:rPr lang="en-US" sz="1600" spc="5" dirty="0">
                <a:latin typeface="Century Gothic"/>
                <a:cs typeface="Century Gothic"/>
              </a:rPr>
              <a:t>in </a:t>
            </a:r>
            <a:r>
              <a:rPr lang="en-US" sz="1600" dirty="0">
                <a:latin typeface="Century Gothic"/>
                <a:cs typeface="Century Gothic"/>
              </a:rPr>
              <a:t>all divisions without using free cash</a:t>
            </a:r>
          </a:p>
          <a:p>
            <a:pPr marL="228600" indent="-215900">
              <a:buFont typeface="Arial"/>
              <a:buChar char="•"/>
            </a:pPr>
            <a:r>
              <a:rPr lang="en-US" sz="1600" dirty="0">
                <a:latin typeface="Century Gothic"/>
                <a:cs typeface="Century Gothic"/>
              </a:rPr>
              <a:t>We continue our cost share </a:t>
            </a:r>
            <a:r>
              <a:rPr lang="en-US" sz="1600" spc="-5" dirty="0">
                <a:latin typeface="Century Gothic"/>
                <a:cs typeface="Century Gothic"/>
              </a:rPr>
              <a:t>agreement </a:t>
            </a:r>
            <a:r>
              <a:rPr lang="en-US" sz="1600" dirty="0">
                <a:latin typeface="Century Gothic"/>
                <a:cs typeface="Century Gothic"/>
              </a:rPr>
              <a:t>with the Schools for the </a:t>
            </a:r>
            <a:r>
              <a:rPr lang="en-US" sz="1600" spc="-5" dirty="0">
                <a:latin typeface="Century Gothic"/>
                <a:cs typeface="Century Gothic"/>
              </a:rPr>
              <a:t>Human</a:t>
            </a:r>
            <a:r>
              <a:rPr lang="en-US" sz="1600" spc="35" dirty="0">
                <a:latin typeface="Century Gothic"/>
                <a:cs typeface="Century Gothic"/>
              </a:rPr>
              <a:t> </a:t>
            </a:r>
            <a:r>
              <a:rPr lang="en-US" sz="1600" dirty="0">
                <a:latin typeface="Century Gothic"/>
                <a:cs typeface="Century Gothic"/>
              </a:rPr>
              <a:t>Resources Division</a:t>
            </a:r>
          </a:p>
          <a:p>
            <a:pPr marL="228600" marR="97155" indent="-215900">
              <a:buFont typeface="Arial"/>
              <a:buChar char="•"/>
            </a:pPr>
            <a:r>
              <a:rPr lang="en-US" sz="1600" dirty="0">
                <a:latin typeface="Century Gothic"/>
                <a:cs typeface="Century Gothic"/>
              </a:rPr>
              <a:t>We have recommended </a:t>
            </a:r>
            <a:r>
              <a:rPr lang="en-US" sz="1600" spc="-5" dirty="0">
                <a:latin typeface="Century Gothic"/>
                <a:cs typeface="Century Gothic"/>
              </a:rPr>
              <a:t>an </a:t>
            </a:r>
            <a:r>
              <a:rPr lang="en-US" sz="1600" dirty="0">
                <a:latin typeface="Century Gothic"/>
                <a:cs typeface="Century Gothic"/>
              </a:rPr>
              <a:t>increase to Public </a:t>
            </a:r>
            <a:r>
              <a:rPr lang="en-US" sz="1600" spc="-5" dirty="0">
                <a:latin typeface="Century Gothic"/>
                <a:cs typeface="Century Gothic"/>
              </a:rPr>
              <a:t>Safety </a:t>
            </a:r>
            <a:r>
              <a:rPr lang="en-US" sz="1600" dirty="0">
                <a:latin typeface="Century Gothic"/>
                <a:cs typeface="Century Gothic"/>
              </a:rPr>
              <a:t>of </a:t>
            </a:r>
            <a:r>
              <a:rPr lang="en-US" sz="1600" spc="-5" dirty="0">
                <a:latin typeface="Century Gothic"/>
                <a:cs typeface="Century Gothic"/>
              </a:rPr>
              <a:t>$339,693 </a:t>
            </a:r>
            <a:r>
              <a:rPr lang="en-US" sz="1600" spc="5" dirty="0">
                <a:latin typeface="Century Gothic"/>
                <a:cs typeface="Century Gothic"/>
              </a:rPr>
              <a:t>over </a:t>
            </a:r>
            <a:r>
              <a:rPr lang="en-US" sz="1600" dirty="0">
                <a:latin typeface="Century Gothic"/>
                <a:cs typeface="Century Gothic"/>
              </a:rPr>
              <a:t>FY2024 to continue to provide the </a:t>
            </a:r>
            <a:r>
              <a:rPr lang="en-US" sz="1600" spc="-5" dirty="0">
                <a:latin typeface="Century Gothic"/>
                <a:cs typeface="Century Gothic"/>
              </a:rPr>
              <a:t>best </a:t>
            </a:r>
            <a:r>
              <a:rPr lang="en-US" sz="1600" dirty="0">
                <a:latin typeface="Century Gothic"/>
                <a:cs typeface="Century Gothic"/>
              </a:rPr>
              <a:t>resources for the </a:t>
            </a:r>
            <a:r>
              <a:rPr lang="en-US" sz="1600" spc="5" dirty="0">
                <a:latin typeface="Century Gothic"/>
                <a:cs typeface="Century Gothic"/>
              </a:rPr>
              <a:t>Police Department, </a:t>
            </a:r>
            <a:r>
              <a:rPr lang="en-US" sz="1600" dirty="0">
                <a:latin typeface="Century Gothic"/>
                <a:cs typeface="Century Gothic"/>
              </a:rPr>
              <a:t>Fire Department</a:t>
            </a:r>
            <a:r>
              <a:rPr lang="en-US" sz="1600" spc="-5" dirty="0">
                <a:latin typeface="Century Gothic"/>
                <a:cs typeface="Century Gothic"/>
              </a:rPr>
              <a:t>, and Ambulance Services for our residents.</a:t>
            </a:r>
            <a:endParaRPr lang="en-US" sz="1600" dirty="0">
              <a:latin typeface="Century Gothic"/>
              <a:cs typeface="Century Gothic"/>
            </a:endParaRPr>
          </a:p>
          <a:p>
            <a:pPr marL="228600" marR="106045" indent="-215900">
              <a:buFont typeface="Arial"/>
              <a:buChar char="•"/>
            </a:pPr>
            <a:r>
              <a:rPr lang="en-US" sz="1600" dirty="0">
                <a:latin typeface="Century Gothic"/>
                <a:cs typeface="Century Gothic"/>
              </a:rPr>
              <a:t>We continue to fund CTG Ball </a:t>
            </a:r>
            <a:r>
              <a:rPr lang="en-US" sz="1600" spc="5" dirty="0">
                <a:latin typeface="Century Gothic"/>
                <a:cs typeface="Century Gothic"/>
              </a:rPr>
              <a:t>Field </a:t>
            </a:r>
            <a:r>
              <a:rPr lang="en-US" sz="1600" spc="-5" dirty="0">
                <a:latin typeface="Century Gothic"/>
                <a:cs typeface="Century Gothic"/>
              </a:rPr>
              <a:t>accounts by approximately $100,000 and </a:t>
            </a:r>
            <a:r>
              <a:rPr lang="en-US" sz="1600" dirty="0">
                <a:latin typeface="Century Gothic"/>
                <a:cs typeface="Century Gothic"/>
              </a:rPr>
              <a:t>have provided </a:t>
            </a:r>
            <a:r>
              <a:rPr lang="en-US" sz="1600" spc="-5" dirty="0">
                <a:latin typeface="Century Gothic"/>
                <a:cs typeface="Century Gothic"/>
              </a:rPr>
              <a:t>DPW </a:t>
            </a:r>
            <a:r>
              <a:rPr lang="en-US" sz="1600" dirty="0">
                <a:latin typeface="Century Gothic"/>
                <a:cs typeface="Century Gothic"/>
              </a:rPr>
              <a:t>with department flexibility to </a:t>
            </a:r>
            <a:r>
              <a:rPr lang="en-US" sz="1600" spc="5" dirty="0">
                <a:latin typeface="Century Gothic"/>
                <a:cs typeface="Century Gothic"/>
              </a:rPr>
              <a:t>move overtime </a:t>
            </a:r>
            <a:r>
              <a:rPr lang="en-US" sz="1600" dirty="0">
                <a:latin typeface="Century Gothic"/>
                <a:cs typeface="Century Gothic"/>
              </a:rPr>
              <a:t>cost around their various</a:t>
            </a:r>
            <a:r>
              <a:rPr lang="en-US" sz="1600" spc="-100" dirty="0">
                <a:latin typeface="Century Gothic"/>
                <a:cs typeface="Century Gothic"/>
              </a:rPr>
              <a:t> </a:t>
            </a:r>
            <a:r>
              <a:rPr lang="en-US" sz="1600" dirty="0">
                <a:latin typeface="Century Gothic"/>
                <a:cs typeface="Century Gothic"/>
              </a:rPr>
              <a:t>divisions</a:t>
            </a:r>
          </a:p>
          <a:p>
            <a:pPr marL="228600" indent="-215900">
              <a:buFont typeface="Arial"/>
              <a:buChar char="•"/>
            </a:pPr>
            <a:r>
              <a:rPr lang="en-US" sz="1600" dirty="0">
                <a:latin typeface="Century Gothic"/>
                <a:cs typeface="Century Gothic"/>
              </a:rPr>
              <a:t>We have not reduced </a:t>
            </a:r>
            <a:r>
              <a:rPr lang="en-US" sz="1600" spc="-5" dirty="0">
                <a:latin typeface="Century Gothic"/>
                <a:cs typeface="Century Gothic"/>
              </a:rPr>
              <a:t>any </a:t>
            </a:r>
            <a:r>
              <a:rPr lang="en-US" sz="1600" dirty="0">
                <a:latin typeface="Century Gothic"/>
                <a:cs typeface="Century Gothic"/>
              </a:rPr>
              <a:t>senior or veteran</a:t>
            </a:r>
            <a:r>
              <a:rPr lang="en-US" sz="1600" spc="-55" dirty="0">
                <a:latin typeface="Century Gothic"/>
                <a:cs typeface="Century Gothic"/>
              </a:rPr>
              <a:t> </a:t>
            </a:r>
            <a:r>
              <a:rPr lang="en-US" sz="1600" spc="5" dirty="0">
                <a:latin typeface="Century Gothic"/>
                <a:cs typeface="Century Gothic"/>
              </a:rPr>
              <a:t>services</a:t>
            </a:r>
            <a:endParaRPr lang="en-US" sz="1600" dirty="0">
              <a:latin typeface="Century Gothic"/>
              <a:cs typeface="Century Gothic"/>
            </a:endParaRPr>
          </a:p>
          <a:p>
            <a:pPr marL="228600" marR="5080" indent="-215900">
              <a:buFont typeface="Arial"/>
              <a:buChar char="•"/>
            </a:pPr>
            <a:r>
              <a:rPr lang="en-US" sz="1600" dirty="0">
                <a:latin typeface="Century Gothic"/>
                <a:cs typeface="Century Gothic"/>
              </a:rPr>
              <a:t>We continue</a:t>
            </a:r>
            <a:r>
              <a:rPr lang="en-US" sz="1600" spc="-5" dirty="0">
                <a:latin typeface="Century Gothic"/>
                <a:cs typeface="Century Gothic"/>
              </a:rPr>
              <a:t> </a:t>
            </a:r>
            <a:r>
              <a:rPr lang="en-US" sz="1600" dirty="0">
                <a:latin typeface="Century Gothic"/>
                <a:cs typeface="Century Gothic"/>
              </a:rPr>
              <a:t>to keep all municipal full-time and part-time positions funded </a:t>
            </a:r>
            <a:r>
              <a:rPr lang="en-US" sz="1600" spc="-5" dirty="0">
                <a:latin typeface="Century Gothic"/>
                <a:cs typeface="Century Gothic"/>
              </a:rPr>
              <a:t>at </a:t>
            </a:r>
            <a:r>
              <a:rPr lang="en-US" sz="1600" dirty="0">
                <a:latin typeface="Century Gothic"/>
                <a:cs typeface="Century Gothic"/>
              </a:rPr>
              <a:t>this time, all while managing continual increases in our pension cost, healthcare contributions, utility costs, and gas and diesel fuel cost to run our town fleet.</a:t>
            </a:r>
          </a:p>
        </p:txBody>
      </p:sp>
      <p:sp>
        <p:nvSpPr>
          <p:cNvPr id="4" name="Slide Number Placeholder 3">
            <a:extLst>
              <a:ext uri="{FF2B5EF4-FFF2-40B4-BE49-F238E27FC236}">
                <a16:creationId xmlns:a16="http://schemas.microsoft.com/office/drawing/2014/main" id="{EBD6110A-6D9A-CD97-DB18-3469BE51549A}"/>
              </a:ext>
            </a:extLst>
          </p:cNvPr>
          <p:cNvSpPr>
            <a:spLocks noGrp="1"/>
          </p:cNvSpPr>
          <p:nvPr>
            <p:ph type="sldNum" sz="quarter" idx="7"/>
          </p:nvPr>
        </p:nvSpPr>
        <p:spPr/>
        <p:txBody>
          <a:bodyPr/>
          <a:lstStyle/>
          <a:p>
            <a:fld id="{81D60167-4931-47E6-BA6A-407CBD079E47}" type="slidenum">
              <a:rPr lang="en-US" dirty="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76400" y="457200"/>
            <a:ext cx="6172200" cy="711835"/>
          </a:xfrm>
          <a:prstGeom prst="rect">
            <a:avLst/>
          </a:prstGeom>
        </p:spPr>
        <p:txBody>
          <a:bodyPr vert="horz" wrap="square" lIns="0" tIns="12700" rIns="0" bIns="0" rtlCol="0">
            <a:spAutoFit/>
          </a:bodyPr>
          <a:lstStyle/>
          <a:p>
            <a:pPr marL="12700">
              <a:lnSpc>
                <a:spcPct val="100000"/>
              </a:lnSpc>
              <a:spcBef>
                <a:spcPts val="100"/>
              </a:spcBef>
            </a:pPr>
            <a:r>
              <a:rPr sz="4500" b="1"/>
              <a:t>CLOSING</a:t>
            </a:r>
            <a:r>
              <a:rPr sz="4500" b="1" spc="-80"/>
              <a:t> </a:t>
            </a:r>
            <a:r>
              <a:rPr sz="4500" b="1" spc="-15"/>
              <a:t>SUMMARY</a:t>
            </a:r>
            <a:endParaRPr sz="4500" b="1"/>
          </a:p>
        </p:txBody>
      </p:sp>
      <p:sp>
        <p:nvSpPr>
          <p:cNvPr id="4" name="object 4"/>
          <p:cNvSpPr txBox="1"/>
          <p:nvPr/>
        </p:nvSpPr>
        <p:spPr>
          <a:xfrm>
            <a:off x="152401" y="1371600"/>
            <a:ext cx="8763000" cy="4937890"/>
          </a:xfrm>
          <a:prstGeom prst="rect">
            <a:avLst/>
          </a:prstGeom>
        </p:spPr>
        <p:txBody>
          <a:bodyPr vert="horz" wrap="square" lIns="0" tIns="13335" rIns="0" bIns="0" rtlCol="0" anchor="t">
            <a:spAutoFit/>
          </a:bodyPr>
          <a:lstStyle/>
          <a:p>
            <a:pPr marL="228600" marR="109220" indent="-215900">
              <a:spcBef>
                <a:spcPts val="200"/>
              </a:spcBef>
              <a:buFont typeface="Arial"/>
              <a:buChar char="•"/>
            </a:pPr>
            <a:r>
              <a:rPr lang="en-US" sz="1550" dirty="0">
                <a:solidFill>
                  <a:srgbClr val="0000CC"/>
                </a:solidFill>
                <a:latin typeface="Century Gothic"/>
                <a:cs typeface="Century Gothic"/>
              </a:rPr>
              <a:t>The new DPW building capital project is</a:t>
            </a:r>
            <a:r>
              <a:rPr lang="en-US" sz="1550" spc="-5" dirty="0">
                <a:solidFill>
                  <a:srgbClr val="0000CC"/>
                </a:solidFill>
                <a:latin typeface="Century Gothic"/>
                <a:cs typeface="Century Gothic"/>
              </a:rPr>
              <a:t> completed</a:t>
            </a:r>
            <a:r>
              <a:rPr lang="en-US" sz="1550" dirty="0">
                <a:solidFill>
                  <a:srgbClr val="0000CC"/>
                </a:solidFill>
                <a:latin typeface="Century Gothic"/>
                <a:cs typeface="Century Gothic"/>
              </a:rPr>
              <a:t>. The new Police Station capital project is completed, the Senior Center renovation/addition is completed and our seawalls; Brant Rock one and two have been completed with other section of Ocean Street in Brant Rock has been repaired. </a:t>
            </a:r>
            <a:endParaRPr lang="en-US" sz="1550">
              <a:solidFill>
                <a:srgbClr val="0000CC"/>
              </a:solidFill>
              <a:latin typeface="Century Gothic"/>
              <a:cs typeface="Century Gothic"/>
            </a:endParaRPr>
          </a:p>
          <a:p>
            <a:pPr marL="228600" marR="109220" indent="-215900">
              <a:spcBef>
                <a:spcPts val="200"/>
              </a:spcBef>
              <a:buFont typeface="Arial"/>
              <a:buChar char="•"/>
            </a:pPr>
            <a:r>
              <a:rPr lang="en-US" sz="1550" dirty="0">
                <a:solidFill>
                  <a:srgbClr val="0000CC"/>
                </a:solidFill>
                <a:latin typeface="Century Gothic"/>
                <a:cs typeface="Century Gothic"/>
              </a:rPr>
              <a:t>Fire and Ambulance supplies will be funded by the General Fund.</a:t>
            </a:r>
          </a:p>
          <a:p>
            <a:pPr marL="228600" marR="109220" indent="-215900">
              <a:spcBef>
                <a:spcPts val="200"/>
              </a:spcBef>
              <a:buFont typeface="Arial"/>
              <a:buChar char="•"/>
            </a:pPr>
            <a:r>
              <a:rPr lang="en-US" sz="1550" spc="-5" dirty="0">
                <a:solidFill>
                  <a:srgbClr val="0000CC"/>
                </a:solidFill>
                <a:latin typeface="Century Gothic"/>
                <a:cs typeface="Century Gothic"/>
              </a:rPr>
              <a:t>We </a:t>
            </a:r>
            <a:r>
              <a:rPr lang="en-US" sz="1550" dirty="0">
                <a:solidFill>
                  <a:srgbClr val="0000CC"/>
                </a:solidFill>
                <a:latin typeface="Century Gothic"/>
                <a:cs typeface="Century Gothic"/>
              </a:rPr>
              <a:t>will </a:t>
            </a:r>
            <a:r>
              <a:rPr lang="en-US" sz="1550" spc="-5" dirty="0">
                <a:solidFill>
                  <a:srgbClr val="0000CC"/>
                </a:solidFill>
                <a:latin typeface="Century Gothic"/>
                <a:cs typeface="Century Gothic"/>
              </a:rPr>
              <a:t>continue to </a:t>
            </a:r>
            <a:r>
              <a:rPr lang="en-US" sz="1550" dirty="0">
                <a:solidFill>
                  <a:srgbClr val="0000CC"/>
                </a:solidFill>
                <a:latin typeface="Century Gothic"/>
                <a:cs typeface="Century Gothic"/>
              </a:rPr>
              <a:t>look for ways </a:t>
            </a:r>
            <a:r>
              <a:rPr lang="en-US" sz="1550" spc="-5" dirty="0">
                <a:solidFill>
                  <a:srgbClr val="0000CC"/>
                </a:solidFill>
                <a:latin typeface="Century Gothic"/>
                <a:cs typeface="Century Gothic"/>
              </a:rPr>
              <a:t>to </a:t>
            </a:r>
            <a:r>
              <a:rPr lang="en-US" sz="1550" dirty="0">
                <a:solidFill>
                  <a:srgbClr val="0000CC"/>
                </a:solidFill>
                <a:latin typeface="Century Gothic"/>
                <a:cs typeface="Century Gothic"/>
              </a:rPr>
              <a:t>reduce </a:t>
            </a:r>
            <a:r>
              <a:rPr lang="en-US" sz="1550" spc="-5" dirty="0">
                <a:solidFill>
                  <a:srgbClr val="0000CC"/>
                </a:solidFill>
                <a:latin typeface="Century Gothic"/>
                <a:cs typeface="Century Gothic"/>
              </a:rPr>
              <a:t>costs </a:t>
            </a:r>
            <a:r>
              <a:rPr lang="en-US" sz="1550" spc="5" dirty="0">
                <a:solidFill>
                  <a:srgbClr val="0000CC"/>
                </a:solidFill>
                <a:latin typeface="Century Gothic"/>
                <a:cs typeface="Century Gothic"/>
              </a:rPr>
              <a:t>on </a:t>
            </a:r>
            <a:r>
              <a:rPr lang="en-US" sz="1550" dirty="0">
                <a:solidFill>
                  <a:srgbClr val="0000CC"/>
                </a:solidFill>
                <a:latin typeface="Century Gothic"/>
                <a:cs typeface="Century Gothic"/>
              </a:rPr>
              <a:t>these projects </a:t>
            </a:r>
            <a:r>
              <a:rPr lang="en-US" sz="1550" spc="-5" dirty="0">
                <a:solidFill>
                  <a:srgbClr val="0000CC"/>
                </a:solidFill>
                <a:latin typeface="Century Gothic"/>
                <a:cs typeface="Century Gothic"/>
              </a:rPr>
              <a:t>as </a:t>
            </a:r>
            <a:r>
              <a:rPr lang="en-US" sz="1550" spc="5" dirty="0">
                <a:solidFill>
                  <a:srgbClr val="0000CC"/>
                </a:solidFill>
                <a:latin typeface="Century Gothic"/>
                <a:cs typeface="Century Gothic"/>
              </a:rPr>
              <a:t>we move</a:t>
            </a:r>
            <a:r>
              <a:rPr lang="en-US" sz="1550" spc="-145" dirty="0">
                <a:solidFill>
                  <a:srgbClr val="0000CC"/>
                </a:solidFill>
                <a:latin typeface="Century Gothic"/>
                <a:cs typeface="Century Gothic"/>
              </a:rPr>
              <a:t> </a:t>
            </a:r>
            <a:r>
              <a:rPr lang="en-US" sz="1550" dirty="0">
                <a:solidFill>
                  <a:srgbClr val="0000CC"/>
                </a:solidFill>
                <a:latin typeface="Century Gothic"/>
                <a:cs typeface="Century Gothic"/>
              </a:rPr>
              <a:t>forward</a:t>
            </a:r>
          </a:p>
          <a:p>
            <a:pPr marL="228600" indent="-215900">
              <a:spcBef>
                <a:spcPts val="200"/>
              </a:spcBef>
              <a:buFont typeface="Arial"/>
              <a:buChar char="•"/>
            </a:pPr>
            <a:r>
              <a:rPr lang="en-US" sz="1550" dirty="0">
                <a:solidFill>
                  <a:srgbClr val="0000CC"/>
                </a:solidFill>
                <a:latin typeface="Century Gothic"/>
                <a:cs typeface="Century Gothic"/>
              </a:rPr>
              <a:t>The DPW is investing in repairs and upgrades in our water and sewer infrastructure with $4 million in ARPA Funding being used on Surf Avenue (1.7 million) and the Plymouth Avenue Pump Station (2.3 million) that will get under way this Spring.</a:t>
            </a:r>
          </a:p>
          <a:p>
            <a:pPr marL="228600" indent="-215900">
              <a:spcBef>
                <a:spcPts val="200"/>
              </a:spcBef>
              <a:buFont typeface="Arial"/>
              <a:buChar char="•"/>
            </a:pPr>
            <a:r>
              <a:rPr lang="en-US" sz="1550" dirty="0">
                <a:solidFill>
                  <a:srgbClr val="0000CC"/>
                </a:solidFill>
                <a:latin typeface="Century Gothic"/>
                <a:cs typeface="Century Gothic"/>
              </a:rPr>
              <a:t>The Dog Park opened in June of 2023 and is being enjoyed by many of our four-legged friends thanks to the Stanton Foundation, the CPC Fund, Friends of the Marshfield Dog Park and the support of the Select Board.</a:t>
            </a:r>
          </a:p>
          <a:p>
            <a:pPr marL="228600" indent="-215900">
              <a:spcBef>
                <a:spcPts val="200"/>
              </a:spcBef>
              <a:buFont typeface="Arial"/>
              <a:buChar char="•"/>
            </a:pPr>
            <a:r>
              <a:rPr lang="en-US" sz="1550" dirty="0">
                <a:solidFill>
                  <a:srgbClr val="0000CC"/>
                </a:solidFill>
                <a:latin typeface="Century Gothic"/>
                <a:cs typeface="Century Gothic"/>
              </a:rPr>
              <a:t>Modernization of Town Hall is underway with six (6) new bathrooms, a new chamber, select board offices, TA’s Office and repositioning and upgrades to other offices including Veterans, Building, IT, Town Clerk just to name a few. These improvements were funded with no additional cost to Taxpayers by using the unspent capital funds from the Senior Center Project.</a:t>
            </a:r>
          </a:p>
          <a:p>
            <a:pPr marL="228600" indent="-215900">
              <a:spcBef>
                <a:spcPts val="200"/>
              </a:spcBef>
              <a:buFont typeface="Arial"/>
              <a:buChar char="•"/>
            </a:pPr>
            <a:r>
              <a:rPr lang="en-US" sz="1550" dirty="0">
                <a:solidFill>
                  <a:srgbClr val="0000CC"/>
                </a:solidFill>
                <a:latin typeface="Century Gothic"/>
                <a:cs typeface="Century Gothic"/>
              </a:rPr>
              <a:t>Finally, we continue to make up ground on the maintenance of our public buildings, thanks to the great work of our Facilities Department and the support by Town Meeting, for the funding from Free Cash</a:t>
            </a:r>
          </a:p>
        </p:txBody>
      </p:sp>
      <p:sp>
        <p:nvSpPr>
          <p:cNvPr id="2" name="Slide Number Placeholder 1">
            <a:extLst>
              <a:ext uri="{FF2B5EF4-FFF2-40B4-BE49-F238E27FC236}">
                <a16:creationId xmlns:a16="http://schemas.microsoft.com/office/drawing/2014/main" id="{4B7D5D20-A8D1-E032-1580-470D392D91C9}"/>
              </a:ext>
            </a:extLst>
          </p:cNvPr>
          <p:cNvSpPr>
            <a:spLocks noGrp="1"/>
          </p:cNvSpPr>
          <p:nvPr>
            <p:ph type="sldNum" sz="quarter" idx="7"/>
          </p:nvPr>
        </p:nvSpPr>
        <p:spPr/>
        <p:txBody>
          <a:bodyPr/>
          <a:lstStyle/>
          <a:p>
            <a:fld id="{81D60167-4931-47E6-BA6A-407CBD079E47}" type="slidenum">
              <a:rPr lang="en-US" dirty="0"/>
              <a:t>20</a:t>
            </a:fld>
            <a:endParaRPr lang="en-US"/>
          </a:p>
        </p:txBody>
      </p:sp>
    </p:spTree>
    <p:extLst>
      <p:ext uri="{BB962C8B-B14F-4D97-AF65-F5344CB8AC3E}">
        <p14:creationId xmlns:p14="http://schemas.microsoft.com/office/powerpoint/2010/main" val="400372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04800" y="381000"/>
            <a:ext cx="990600" cy="94030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973832" y="609600"/>
            <a:ext cx="3429000" cy="574675"/>
          </a:xfrm>
          <a:prstGeom prst="rect">
            <a:avLst/>
          </a:prstGeom>
          <a:effectLst>
            <a:outerShdw blurRad="50800" dist="38100" dir="5400000" algn="t" rotWithShape="0">
              <a:prstClr val="black">
                <a:alpha val="40000"/>
              </a:prstClr>
            </a:outerShdw>
          </a:effectLst>
        </p:spPr>
        <p:txBody>
          <a:bodyPr vert="horz" wrap="square" lIns="0" tIns="12700" rIns="0" bIns="0" rtlCol="0">
            <a:spAutoFit/>
          </a:bodyPr>
          <a:lstStyle/>
          <a:p>
            <a:pPr marL="12700">
              <a:lnSpc>
                <a:spcPct val="100000"/>
              </a:lnSpc>
              <a:spcBef>
                <a:spcPts val="100"/>
              </a:spcBef>
            </a:pPr>
            <a:r>
              <a:rPr sz="3600" spc="-5">
                <a:solidFill>
                  <a:srgbClr val="2E5796"/>
                </a:solidFill>
                <a:latin typeface="Palatino Linotype"/>
                <a:cs typeface="Palatino Linotype"/>
              </a:rPr>
              <a:t>FY </a:t>
            </a:r>
            <a:r>
              <a:rPr sz="3600">
                <a:solidFill>
                  <a:srgbClr val="2E5796"/>
                </a:solidFill>
                <a:latin typeface="Palatino Linotype"/>
                <a:cs typeface="Palatino Linotype"/>
              </a:rPr>
              <a:t>20</a:t>
            </a:r>
            <a:r>
              <a:rPr lang="en-US" sz="3600">
                <a:solidFill>
                  <a:srgbClr val="2E5796"/>
                </a:solidFill>
                <a:latin typeface="Palatino Linotype"/>
                <a:cs typeface="Palatino Linotype"/>
              </a:rPr>
              <a:t>25</a:t>
            </a:r>
            <a:r>
              <a:rPr sz="3600" spc="-145">
                <a:solidFill>
                  <a:srgbClr val="2E5796"/>
                </a:solidFill>
                <a:latin typeface="Palatino Linotype"/>
                <a:cs typeface="Palatino Linotype"/>
              </a:rPr>
              <a:t> </a:t>
            </a:r>
            <a:r>
              <a:rPr sz="3600" spc="-5">
                <a:solidFill>
                  <a:srgbClr val="2E5796"/>
                </a:solidFill>
                <a:latin typeface="Palatino Linotype"/>
                <a:cs typeface="Palatino Linotype"/>
              </a:rPr>
              <a:t>Budget</a:t>
            </a:r>
            <a:endParaRPr sz="3600">
              <a:latin typeface="Palatino Linotype"/>
              <a:cs typeface="Palatino Linotype"/>
            </a:endParaRPr>
          </a:p>
        </p:txBody>
      </p:sp>
      <p:sp>
        <p:nvSpPr>
          <p:cNvPr id="7" name="object 7"/>
          <p:cNvSpPr txBox="1"/>
          <p:nvPr/>
        </p:nvSpPr>
        <p:spPr>
          <a:xfrm>
            <a:off x="1552702" y="2269312"/>
            <a:ext cx="6271260" cy="1245870"/>
          </a:xfrm>
          <a:prstGeom prst="rect">
            <a:avLst/>
          </a:prstGeom>
        </p:spPr>
        <p:txBody>
          <a:bodyPr vert="horz" wrap="square" lIns="0" tIns="13335" rIns="0" bIns="0" rtlCol="0">
            <a:spAutoFit/>
          </a:bodyPr>
          <a:lstStyle/>
          <a:p>
            <a:pPr marL="12700">
              <a:lnSpc>
                <a:spcPct val="100000"/>
              </a:lnSpc>
              <a:spcBef>
                <a:spcPts val="105"/>
              </a:spcBef>
            </a:pPr>
            <a:r>
              <a:rPr sz="8000">
                <a:solidFill>
                  <a:srgbClr val="7E7E7E"/>
                </a:solidFill>
                <a:latin typeface="Century Gothic"/>
                <a:cs typeface="Century Gothic"/>
              </a:rPr>
              <a:t>THANK YOU</a:t>
            </a:r>
            <a:r>
              <a:rPr sz="8000" spc="-95">
                <a:solidFill>
                  <a:srgbClr val="7E7E7E"/>
                </a:solidFill>
                <a:latin typeface="Century Gothic"/>
                <a:cs typeface="Century Gothic"/>
              </a:rPr>
              <a:t> </a:t>
            </a:r>
            <a:r>
              <a:rPr sz="8000">
                <a:solidFill>
                  <a:srgbClr val="7E7E7E"/>
                </a:solidFill>
                <a:latin typeface="Century Gothic"/>
                <a:cs typeface="Century Gothic"/>
              </a:rPr>
              <a:t>!</a:t>
            </a:r>
            <a:endParaRPr sz="8000">
              <a:latin typeface="Century Gothic"/>
              <a:cs typeface="Century Gothic"/>
            </a:endParaRPr>
          </a:p>
        </p:txBody>
      </p:sp>
      <p:sp>
        <p:nvSpPr>
          <p:cNvPr id="10" name="Slide Number Placeholder 9">
            <a:extLst>
              <a:ext uri="{FF2B5EF4-FFF2-40B4-BE49-F238E27FC236}">
                <a16:creationId xmlns:a16="http://schemas.microsoft.com/office/drawing/2014/main" id="{5AB4B3AA-40DE-89DB-8AEE-0793C347AEE9}"/>
              </a:ext>
            </a:extLst>
          </p:cNvPr>
          <p:cNvSpPr>
            <a:spLocks noGrp="1"/>
          </p:cNvSpPr>
          <p:nvPr>
            <p:ph type="sldNum" sz="quarter" idx="7"/>
          </p:nvPr>
        </p:nvSpPr>
        <p:spPr/>
        <p:txBody>
          <a:bodyPr/>
          <a:lstStyle/>
          <a:p>
            <a:fld id="{81D60167-4931-47E6-BA6A-407CBD079E47}" type="slidenum">
              <a:rPr lang="en-US" dirty="0"/>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07693" y="572544"/>
            <a:ext cx="6248400" cy="566181"/>
          </a:xfrm>
          <a:prstGeom prst="rect">
            <a:avLst/>
          </a:prstGeom>
        </p:spPr>
        <p:txBody>
          <a:bodyPr vert="horz" wrap="square" lIns="0" tIns="12065" rIns="0" bIns="0" rtlCol="0">
            <a:spAutoFit/>
          </a:bodyPr>
          <a:lstStyle/>
          <a:p>
            <a:pPr marL="12700">
              <a:lnSpc>
                <a:spcPct val="100000"/>
              </a:lnSpc>
              <a:spcBef>
                <a:spcPts val="95"/>
              </a:spcBef>
            </a:pPr>
            <a:r>
              <a:rPr sz="3600" b="1" spc="-5"/>
              <a:t>REVENUES</a:t>
            </a:r>
            <a:r>
              <a:rPr sz="3600" b="1" spc="5"/>
              <a:t> </a:t>
            </a:r>
            <a:r>
              <a:rPr sz="3600" b="1" spc="-25"/>
              <a:t>EXPLANATION</a:t>
            </a:r>
            <a:endParaRPr sz="3600" b="1"/>
          </a:p>
        </p:txBody>
      </p:sp>
      <p:sp>
        <p:nvSpPr>
          <p:cNvPr id="4" name="object 4"/>
          <p:cNvSpPr txBox="1"/>
          <p:nvPr/>
        </p:nvSpPr>
        <p:spPr>
          <a:xfrm>
            <a:off x="749724" y="1632468"/>
            <a:ext cx="7967980" cy="1674817"/>
          </a:xfrm>
          <a:prstGeom prst="rect">
            <a:avLst/>
          </a:prstGeom>
        </p:spPr>
        <p:txBody>
          <a:bodyPr vert="horz" wrap="square" lIns="0" tIns="12700" rIns="0" bIns="0" rtlCol="0" anchor="t">
            <a:spAutoFit/>
          </a:bodyPr>
          <a:lstStyle/>
          <a:p>
            <a:pPr marL="355600" indent="-342900">
              <a:lnSpc>
                <a:spcPct val="100000"/>
              </a:lnSpc>
              <a:spcBef>
                <a:spcPts val="100"/>
              </a:spcBef>
              <a:buFont typeface="Arial"/>
              <a:buChar char="•"/>
              <a:tabLst>
                <a:tab pos="354965" algn="l"/>
                <a:tab pos="355600" algn="l"/>
              </a:tabLst>
            </a:pPr>
            <a:r>
              <a:rPr sz="1800" dirty="0">
                <a:latin typeface="Century Gothic"/>
                <a:cs typeface="Century Gothic"/>
              </a:rPr>
              <a:t>Revenues </a:t>
            </a:r>
            <a:r>
              <a:rPr sz="1800" spc="-5" dirty="0">
                <a:latin typeface="Century Gothic"/>
                <a:cs typeface="Century Gothic"/>
              </a:rPr>
              <a:t>are</a:t>
            </a:r>
            <a:r>
              <a:rPr sz="1800" dirty="0">
                <a:latin typeface="Century Gothic"/>
                <a:cs typeface="Century Gothic"/>
              </a:rPr>
              <a:t> being </a:t>
            </a:r>
            <a:r>
              <a:rPr sz="1800" spc="-5" dirty="0">
                <a:latin typeface="Century Gothic"/>
                <a:cs typeface="Century Gothic"/>
              </a:rPr>
              <a:t>recommended at </a:t>
            </a:r>
            <a:r>
              <a:rPr sz="1800" dirty="0">
                <a:latin typeface="Century Gothic"/>
                <a:cs typeface="Century Gothic"/>
              </a:rPr>
              <a:t>a </a:t>
            </a:r>
            <a:r>
              <a:rPr lang="en-US" spc="-10" dirty="0">
                <a:latin typeface="Century Gothic"/>
                <a:cs typeface="Century Gothic"/>
              </a:rPr>
              <a:t>3.35</a:t>
            </a:r>
            <a:r>
              <a:rPr sz="1800" spc="-10" dirty="0">
                <a:latin typeface="Century Gothic"/>
                <a:cs typeface="Century Gothic"/>
              </a:rPr>
              <a:t>% </a:t>
            </a:r>
            <a:r>
              <a:rPr sz="1800" dirty="0">
                <a:latin typeface="Century Gothic"/>
                <a:cs typeface="Century Gothic"/>
              </a:rPr>
              <a:t>overall</a:t>
            </a:r>
            <a:r>
              <a:rPr sz="1800" spc="85" dirty="0">
                <a:latin typeface="Century Gothic"/>
                <a:cs typeface="Century Gothic"/>
              </a:rPr>
              <a:t> </a:t>
            </a:r>
            <a:r>
              <a:rPr sz="1800" dirty="0">
                <a:latin typeface="Century Gothic"/>
                <a:cs typeface="Century Gothic"/>
              </a:rPr>
              <a:t>increase</a:t>
            </a:r>
            <a:r>
              <a:rPr lang="en-US" sz="1800" dirty="0">
                <a:latin typeface="Century Gothic"/>
                <a:cs typeface="Century Gothic"/>
              </a:rPr>
              <a:t> over FY24 Revenues</a:t>
            </a:r>
            <a:r>
              <a:rPr lang="en-US" dirty="0">
                <a:latin typeface="Century Gothic"/>
                <a:cs typeface="Century Gothic"/>
              </a:rPr>
              <a:t>.</a:t>
            </a:r>
            <a:endParaRPr sz="1800" dirty="0">
              <a:latin typeface="Century Gothic"/>
              <a:cs typeface="Century Gothic"/>
            </a:endParaRPr>
          </a:p>
          <a:p>
            <a:pPr>
              <a:lnSpc>
                <a:spcPct val="100000"/>
              </a:lnSpc>
              <a:spcBef>
                <a:spcPts val="20"/>
              </a:spcBef>
            </a:pPr>
            <a:endParaRPr>
              <a:latin typeface="Century Gothic"/>
              <a:cs typeface="Century Gothic"/>
            </a:endParaRPr>
          </a:p>
          <a:p>
            <a:pPr>
              <a:lnSpc>
                <a:spcPct val="100000"/>
              </a:lnSpc>
              <a:spcBef>
                <a:spcPts val="20"/>
              </a:spcBef>
            </a:pPr>
            <a:endParaRPr>
              <a:latin typeface="Century Gothic"/>
              <a:cs typeface="Century Gothic"/>
            </a:endParaRPr>
          </a:p>
          <a:p>
            <a:pPr marL="355600" indent="-342900">
              <a:buFont typeface="Arial"/>
              <a:buChar char="•"/>
              <a:tabLst>
                <a:tab pos="354965" algn="l"/>
                <a:tab pos="355600" algn="l"/>
              </a:tabLst>
            </a:pPr>
            <a:r>
              <a:rPr sz="1800" spc="-5" dirty="0">
                <a:latin typeface="Century Gothic"/>
                <a:cs typeface="Century Gothic"/>
              </a:rPr>
              <a:t>Our State </a:t>
            </a:r>
            <a:r>
              <a:rPr sz="1800" spc="10" dirty="0">
                <a:latin typeface="Century Gothic"/>
                <a:cs typeface="Century Gothic"/>
              </a:rPr>
              <a:t>Aid </a:t>
            </a:r>
            <a:r>
              <a:rPr sz="1800" dirty="0">
                <a:latin typeface="Century Gothic"/>
                <a:cs typeface="Century Gothic"/>
              </a:rPr>
              <a:t>figures </a:t>
            </a:r>
            <a:r>
              <a:rPr lang="en-US" dirty="0">
                <a:latin typeface="Century Gothic"/>
                <a:cs typeface="Century Gothic"/>
              </a:rPr>
              <a:t>is anticipated to be $18,657,095 or 2.5</a:t>
            </a:r>
            <a:r>
              <a:rPr sz="1800" spc="-10" dirty="0">
                <a:latin typeface="Century Gothic"/>
                <a:cs typeface="Century Gothic"/>
              </a:rPr>
              <a:t>% </a:t>
            </a:r>
            <a:r>
              <a:rPr lang="en-US" spc="-10" dirty="0">
                <a:latin typeface="Century Gothic"/>
                <a:cs typeface="Century Gothic"/>
              </a:rPr>
              <a:t>increase </a:t>
            </a:r>
            <a:r>
              <a:rPr lang="en-US" spc="5" dirty="0">
                <a:latin typeface="Century Gothic"/>
                <a:cs typeface="Century Gothic"/>
              </a:rPr>
              <a:t>over</a:t>
            </a:r>
            <a:r>
              <a:rPr lang="en-US" sz="1800" spc="5" dirty="0">
                <a:latin typeface="Century Gothic"/>
                <a:cs typeface="Century Gothic"/>
              </a:rPr>
              <a:t> FY24’s aid.</a:t>
            </a:r>
            <a:endParaRPr sz="1800" dirty="0">
              <a:latin typeface="Century Gothic"/>
              <a:cs typeface="Century Gothic"/>
            </a:endParaRPr>
          </a:p>
        </p:txBody>
      </p:sp>
      <p:sp>
        <p:nvSpPr>
          <p:cNvPr id="6" name="object 6"/>
          <p:cNvSpPr txBox="1"/>
          <p:nvPr/>
        </p:nvSpPr>
        <p:spPr>
          <a:xfrm>
            <a:off x="679958" y="3352800"/>
            <a:ext cx="7967980" cy="931024"/>
          </a:xfrm>
          <a:prstGeom prst="rect">
            <a:avLst/>
          </a:prstGeom>
        </p:spPr>
        <p:txBody>
          <a:bodyPr vert="horz" wrap="square" lIns="0" tIns="12700" rIns="0" bIns="0" rtlCol="0" anchor="t">
            <a:spAutoFit/>
          </a:bodyPr>
          <a:lstStyle/>
          <a:p>
            <a:pPr marL="355600" marR="5080" indent="-342900">
              <a:lnSpc>
                <a:spcPct val="100000"/>
              </a:lnSpc>
              <a:spcBef>
                <a:spcPts val="100"/>
              </a:spcBef>
              <a:buFont typeface="Arial"/>
              <a:buChar char="•"/>
              <a:tabLst>
                <a:tab pos="354965" algn="l"/>
                <a:tab pos="355600" algn="l"/>
              </a:tabLst>
            </a:pPr>
            <a:endParaRPr sz="1800">
              <a:latin typeface="Century Gothic"/>
              <a:cs typeface="Century Gothic"/>
            </a:endParaRPr>
          </a:p>
          <a:p>
            <a:pPr marL="760095">
              <a:lnSpc>
                <a:spcPts val="2525"/>
              </a:lnSpc>
            </a:pPr>
            <a:r>
              <a:rPr sz="2400" b="1" spc="-50" dirty="0">
                <a:latin typeface="Arial"/>
                <a:cs typeface="Arial"/>
              </a:rPr>
              <a:t>TOTAL </a:t>
            </a:r>
            <a:r>
              <a:rPr sz="2400" b="1" spc="-5" dirty="0">
                <a:latin typeface="Arial"/>
                <a:cs typeface="Arial"/>
              </a:rPr>
              <a:t>REVENUE PROJECTION</a:t>
            </a:r>
            <a:r>
              <a:rPr sz="2400" b="1" spc="30" dirty="0">
                <a:latin typeface="Arial"/>
                <a:cs typeface="Arial"/>
              </a:rPr>
              <a:t> </a:t>
            </a:r>
            <a:r>
              <a:rPr lang="en-US" sz="2400" b="1" spc="30" dirty="0">
                <a:latin typeface="Arial"/>
                <a:cs typeface="Arial"/>
              </a:rPr>
              <a:t>for FY25 </a:t>
            </a:r>
            <a:r>
              <a:rPr sz="2400" b="1" spc="-5" dirty="0">
                <a:latin typeface="Arial"/>
                <a:cs typeface="Arial"/>
              </a:rPr>
              <a:t>$1</a:t>
            </a:r>
            <a:r>
              <a:rPr lang="en-US" sz="2400" b="1" spc="-5" dirty="0">
                <a:latin typeface="Arial"/>
                <a:cs typeface="Arial"/>
              </a:rPr>
              <a:t>15,404,910 an increase of $3,735,954 or 3.35%</a:t>
            </a:r>
            <a:endParaRPr sz="2400" dirty="0">
              <a:latin typeface="Arial"/>
              <a:cs typeface="Arial"/>
            </a:endParaRPr>
          </a:p>
        </p:txBody>
      </p:sp>
      <p:sp>
        <p:nvSpPr>
          <p:cNvPr id="7" name="Slide Number Placeholder 6">
            <a:extLst>
              <a:ext uri="{FF2B5EF4-FFF2-40B4-BE49-F238E27FC236}">
                <a16:creationId xmlns:a16="http://schemas.microsoft.com/office/drawing/2014/main" id="{8B1442DE-FF11-0DD4-0044-60DFA39DA72E}"/>
              </a:ext>
            </a:extLst>
          </p:cNvPr>
          <p:cNvSpPr>
            <a:spLocks noGrp="1"/>
          </p:cNvSpPr>
          <p:nvPr>
            <p:ph type="sldNum" sz="quarter" idx="7"/>
          </p:nvPr>
        </p:nvSpPr>
        <p:spPr/>
        <p:txBody>
          <a:bodyPr/>
          <a:lstStyle/>
          <a:p>
            <a:fld id="{81D60167-4931-47E6-BA6A-407CBD079E47}" type="slidenum">
              <a:rPr lang="en-US" dirty="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66209" y="506007"/>
            <a:ext cx="2611374" cy="566822"/>
          </a:xfrm>
          <a:prstGeom prst="rect">
            <a:avLst/>
          </a:prstGeom>
        </p:spPr>
        <p:txBody>
          <a:bodyPr vert="horz" wrap="square" lIns="0" tIns="12700" rIns="0" bIns="0" rtlCol="0">
            <a:spAutoFit/>
          </a:bodyPr>
          <a:lstStyle/>
          <a:p>
            <a:pPr marL="12700">
              <a:lnSpc>
                <a:spcPct val="100000"/>
              </a:lnSpc>
              <a:spcBef>
                <a:spcPts val="100"/>
              </a:spcBef>
            </a:pPr>
            <a:r>
              <a:rPr sz="3600" b="1"/>
              <a:t>REVENUES</a:t>
            </a:r>
          </a:p>
        </p:txBody>
      </p:sp>
      <p:sp>
        <p:nvSpPr>
          <p:cNvPr id="4" name="object 4"/>
          <p:cNvSpPr txBox="1"/>
          <p:nvPr/>
        </p:nvSpPr>
        <p:spPr>
          <a:xfrm>
            <a:off x="1285009" y="1435352"/>
            <a:ext cx="6930768" cy="752129"/>
          </a:xfrm>
          <a:prstGeom prst="rect">
            <a:avLst/>
          </a:prstGeom>
        </p:spPr>
        <p:txBody>
          <a:bodyPr vert="horz" wrap="square" lIns="0" tIns="13335" rIns="0" bIns="0" rtlCol="0" anchor="t">
            <a:spAutoFit/>
          </a:bodyPr>
          <a:lstStyle/>
          <a:p>
            <a:pPr marL="12700" marR="5080">
              <a:spcBef>
                <a:spcPts val="105"/>
              </a:spcBef>
              <a:tabLst>
                <a:tab pos="2143125" algn="l"/>
              </a:tabLst>
            </a:pPr>
            <a:r>
              <a:rPr sz="1600" dirty="0">
                <a:latin typeface="Century Gothic"/>
                <a:cs typeface="Arial"/>
              </a:rPr>
              <a:t>The charts </a:t>
            </a:r>
            <a:r>
              <a:rPr lang="en-US" sz="1600" dirty="0">
                <a:latin typeface="Century Gothic"/>
                <a:cs typeface="Arial"/>
              </a:rPr>
              <a:t>on this </a:t>
            </a:r>
            <a:r>
              <a:rPr sz="1600" dirty="0">
                <a:latin typeface="Century Gothic"/>
                <a:cs typeface="Arial"/>
              </a:rPr>
              <a:t>slide identify </a:t>
            </a:r>
            <a:r>
              <a:rPr sz="1600" spc="-5" dirty="0">
                <a:latin typeface="Century Gothic"/>
                <a:cs typeface="Arial"/>
              </a:rPr>
              <a:t>total </a:t>
            </a:r>
            <a:r>
              <a:rPr sz="1600" dirty="0">
                <a:latin typeface="Century Gothic"/>
                <a:cs typeface="Arial"/>
              </a:rPr>
              <a:t>revenues on the right</a:t>
            </a:r>
            <a:r>
              <a:rPr lang="en-US" sz="1600" spc="-110" dirty="0">
                <a:latin typeface="Century Gothic"/>
                <a:cs typeface="Arial"/>
              </a:rPr>
              <a:t>-</a:t>
            </a:r>
            <a:r>
              <a:rPr sz="1600" dirty="0">
                <a:latin typeface="Century Gothic"/>
                <a:cs typeface="Arial"/>
              </a:rPr>
              <a:t>hand</a:t>
            </a:r>
            <a:r>
              <a:rPr lang="en-US" sz="1600" dirty="0">
                <a:latin typeface="Century Gothic"/>
                <a:cs typeface="Arial"/>
              </a:rPr>
              <a:t> </a:t>
            </a:r>
            <a:r>
              <a:rPr sz="1600" dirty="0">
                <a:latin typeface="Century Gothic"/>
                <a:cs typeface="Arial"/>
              </a:rPr>
              <a:t>side and break out by </a:t>
            </a:r>
            <a:r>
              <a:rPr sz="1600" spc="-5" dirty="0">
                <a:latin typeface="Century Gothic"/>
                <a:cs typeface="Arial"/>
              </a:rPr>
              <a:t>type </a:t>
            </a:r>
            <a:r>
              <a:rPr sz="1600" dirty="0">
                <a:latin typeface="Century Gothic"/>
                <a:cs typeface="Arial"/>
              </a:rPr>
              <a:t>our other revenues to fund our municipal</a:t>
            </a:r>
            <a:r>
              <a:rPr sz="1600" spc="-5" dirty="0">
                <a:latin typeface="Century Gothic"/>
                <a:cs typeface="Arial"/>
              </a:rPr>
              <a:t> </a:t>
            </a:r>
            <a:r>
              <a:rPr sz="1600" dirty="0">
                <a:latin typeface="Century Gothic"/>
                <a:cs typeface="Arial"/>
              </a:rPr>
              <a:t>budget.</a:t>
            </a:r>
            <a:r>
              <a:rPr lang="en-US" sz="1600" dirty="0">
                <a:latin typeface="Century Gothic"/>
                <a:cs typeface="Arial"/>
              </a:rPr>
              <a:t> </a:t>
            </a:r>
            <a:r>
              <a:rPr sz="1600" dirty="0">
                <a:latin typeface="Century Gothic"/>
                <a:cs typeface="Arial"/>
              </a:rPr>
              <a:t>Revenues increased </a:t>
            </a:r>
            <a:r>
              <a:rPr lang="en-US" sz="1600" dirty="0">
                <a:latin typeface="Century Gothic"/>
                <a:cs typeface="Arial"/>
              </a:rPr>
              <a:t>3.35</a:t>
            </a:r>
            <a:r>
              <a:rPr sz="1600" dirty="0">
                <a:latin typeface="Century Gothic"/>
                <a:cs typeface="Arial"/>
              </a:rPr>
              <a:t>% overall</a:t>
            </a:r>
            <a:r>
              <a:rPr sz="1600" spc="-95" dirty="0">
                <a:latin typeface="Century Gothic"/>
                <a:cs typeface="Arial"/>
              </a:rPr>
              <a:t> </a:t>
            </a:r>
            <a:r>
              <a:rPr sz="1600" dirty="0">
                <a:latin typeface="Century Gothic"/>
                <a:cs typeface="Arial"/>
              </a:rPr>
              <a:t>or</a:t>
            </a:r>
            <a:r>
              <a:rPr lang="en-US" sz="1600" dirty="0">
                <a:latin typeface="Century Gothic"/>
                <a:cs typeface="Arial"/>
              </a:rPr>
              <a:t> </a:t>
            </a:r>
            <a:r>
              <a:rPr sz="1600" dirty="0">
                <a:latin typeface="Century Gothic"/>
                <a:cs typeface="Arial"/>
              </a:rPr>
              <a:t>$</a:t>
            </a:r>
            <a:r>
              <a:rPr lang="en-US" sz="1600" dirty="0">
                <a:latin typeface="Century Gothic"/>
                <a:cs typeface="Arial"/>
              </a:rPr>
              <a:t>3,735,954 </a:t>
            </a:r>
            <a:endParaRPr sz="1600" dirty="0">
              <a:latin typeface="Century Gothic"/>
              <a:cs typeface="Arial"/>
            </a:endParaRPr>
          </a:p>
        </p:txBody>
      </p:sp>
      <p:graphicFrame>
        <p:nvGraphicFramePr>
          <p:cNvPr id="9" name="Chart 8">
            <a:extLst>
              <a:ext uri="{FF2B5EF4-FFF2-40B4-BE49-F238E27FC236}">
                <a16:creationId xmlns:a16="http://schemas.microsoft.com/office/drawing/2014/main" id="{00000000-0008-0000-3700-000002000000}"/>
              </a:ext>
            </a:extLst>
          </p:cNvPr>
          <p:cNvGraphicFramePr>
            <a:graphicFrameLocks/>
          </p:cNvGraphicFramePr>
          <p:nvPr>
            <p:extLst>
              <p:ext uri="{D42A27DB-BD31-4B8C-83A1-F6EECF244321}">
                <p14:modId xmlns:p14="http://schemas.microsoft.com/office/powerpoint/2010/main" val="2101898748"/>
              </p:ext>
            </p:extLst>
          </p:nvPr>
        </p:nvGraphicFramePr>
        <p:xfrm>
          <a:off x="5410200" y="1302133"/>
          <a:ext cx="3324225" cy="256222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blue pie chart with text&#10;&#10;Description automatically generated">
            <a:extLst>
              <a:ext uri="{FF2B5EF4-FFF2-40B4-BE49-F238E27FC236}">
                <a16:creationId xmlns:a16="http://schemas.microsoft.com/office/drawing/2014/main" id="{F8519D0C-5FA0-BF6E-713D-651C7F50E415}"/>
              </a:ext>
            </a:extLst>
          </p:cNvPr>
          <p:cNvPicPr>
            <a:picLocks noChangeAspect="1"/>
          </p:cNvPicPr>
          <p:nvPr/>
        </p:nvPicPr>
        <p:blipFill>
          <a:blip r:embed="rId3"/>
          <a:stretch>
            <a:fillRect/>
          </a:stretch>
        </p:blipFill>
        <p:spPr>
          <a:xfrm>
            <a:off x="5411931" y="2728481"/>
            <a:ext cx="3567546" cy="2699905"/>
          </a:xfrm>
          <a:prstGeom prst="rect">
            <a:avLst/>
          </a:prstGeom>
        </p:spPr>
      </p:pic>
      <p:pic>
        <p:nvPicPr>
          <p:cNvPr id="5" name="Picture 4" descr="A pie chart with text and numbers&#10;&#10;Description automatically generated">
            <a:extLst>
              <a:ext uri="{FF2B5EF4-FFF2-40B4-BE49-F238E27FC236}">
                <a16:creationId xmlns:a16="http://schemas.microsoft.com/office/drawing/2014/main" id="{4A3BD59E-C1D5-A2C0-222D-3586C27F801C}"/>
              </a:ext>
            </a:extLst>
          </p:cNvPr>
          <p:cNvPicPr>
            <a:picLocks noChangeAspect="1"/>
          </p:cNvPicPr>
          <p:nvPr/>
        </p:nvPicPr>
        <p:blipFill>
          <a:blip r:embed="rId4"/>
          <a:stretch>
            <a:fillRect/>
          </a:stretch>
        </p:blipFill>
        <p:spPr>
          <a:xfrm>
            <a:off x="540315" y="2286000"/>
            <a:ext cx="4872494" cy="4257675"/>
          </a:xfrm>
          <a:prstGeom prst="rect">
            <a:avLst/>
          </a:prstGeom>
        </p:spPr>
      </p:pic>
      <p:sp>
        <p:nvSpPr>
          <p:cNvPr id="8" name="Slide Number Placeholder 7">
            <a:extLst>
              <a:ext uri="{FF2B5EF4-FFF2-40B4-BE49-F238E27FC236}">
                <a16:creationId xmlns:a16="http://schemas.microsoft.com/office/drawing/2014/main" id="{A1818AC5-FEFF-F2C3-3642-38E95A09BEFA}"/>
              </a:ext>
            </a:extLst>
          </p:cNvPr>
          <p:cNvSpPr>
            <a:spLocks noGrp="1"/>
          </p:cNvSpPr>
          <p:nvPr>
            <p:ph type="sldNum" sz="quarter" idx="7"/>
          </p:nvPr>
        </p:nvSpPr>
        <p:spPr/>
        <p:txBody>
          <a:bodyPr/>
          <a:lstStyle/>
          <a:p>
            <a:fld id="{81D60167-4931-47E6-BA6A-407CBD079E47}" type="slidenum">
              <a:rPr lang="en-US" dirty="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28800" y="578357"/>
            <a:ext cx="5715000" cy="566181"/>
          </a:xfrm>
          <a:prstGeom prst="rect">
            <a:avLst/>
          </a:prstGeom>
        </p:spPr>
        <p:txBody>
          <a:bodyPr vert="horz" wrap="square" lIns="0" tIns="12065" rIns="0" bIns="0" rtlCol="0">
            <a:spAutoFit/>
          </a:bodyPr>
          <a:lstStyle/>
          <a:p>
            <a:pPr marL="12700">
              <a:lnSpc>
                <a:spcPct val="100000"/>
              </a:lnSpc>
              <a:spcBef>
                <a:spcPts val="95"/>
              </a:spcBef>
            </a:pPr>
            <a:r>
              <a:rPr sz="3600" b="1" spc="-10"/>
              <a:t>EXPENSE</a:t>
            </a:r>
            <a:r>
              <a:rPr sz="3600" b="1" spc="-30"/>
              <a:t> </a:t>
            </a:r>
            <a:r>
              <a:rPr sz="3600" b="1" spc="-35"/>
              <a:t>EXPLANATION</a:t>
            </a:r>
            <a:endParaRPr sz="3600" b="1"/>
          </a:p>
        </p:txBody>
      </p:sp>
      <p:sp>
        <p:nvSpPr>
          <p:cNvPr id="4" name="object 4"/>
          <p:cNvSpPr txBox="1"/>
          <p:nvPr/>
        </p:nvSpPr>
        <p:spPr>
          <a:xfrm>
            <a:off x="304800" y="1600200"/>
            <a:ext cx="8534400" cy="4353115"/>
          </a:xfrm>
          <a:prstGeom prst="rect">
            <a:avLst/>
          </a:prstGeom>
        </p:spPr>
        <p:txBody>
          <a:bodyPr vert="horz" wrap="square" lIns="0" tIns="13335" rIns="0" bIns="0" rtlCol="0" anchor="t">
            <a:spAutoFit/>
          </a:bodyPr>
          <a:lstStyle/>
          <a:p>
            <a:pPr marL="355600" marR="217170" indent="-342900">
              <a:spcBef>
                <a:spcPts val="300"/>
              </a:spcBef>
              <a:buFont typeface="Arial"/>
              <a:buChar char="•"/>
              <a:tabLst>
                <a:tab pos="354965" algn="l"/>
                <a:tab pos="355600" algn="l"/>
              </a:tabLst>
            </a:pPr>
            <a:r>
              <a:rPr sz="1600" spc="5" dirty="0">
                <a:latin typeface="Century Gothic"/>
                <a:cs typeface="Century Gothic"/>
              </a:rPr>
              <a:t>The </a:t>
            </a:r>
            <a:r>
              <a:rPr sz="1600" dirty="0">
                <a:latin typeface="Century Gothic"/>
                <a:cs typeface="Century Gothic"/>
              </a:rPr>
              <a:t>Town’s Department </a:t>
            </a:r>
            <a:r>
              <a:rPr sz="1600" spc="-5" dirty="0">
                <a:latin typeface="Century Gothic"/>
                <a:cs typeface="Century Gothic"/>
              </a:rPr>
              <a:t>Heads </a:t>
            </a:r>
            <a:r>
              <a:rPr sz="1600" spc="5" dirty="0">
                <a:latin typeface="Century Gothic"/>
                <a:cs typeface="Century Gothic"/>
              </a:rPr>
              <a:t>have </a:t>
            </a:r>
            <a:r>
              <a:rPr sz="1600" spc="-5" dirty="0">
                <a:latin typeface="Century Gothic"/>
                <a:cs typeface="Century Gothic"/>
              </a:rPr>
              <a:t>put </a:t>
            </a:r>
            <a:r>
              <a:rPr sz="1600" dirty="0">
                <a:latin typeface="Century Gothic"/>
                <a:cs typeface="Century Gothic"/>
              </a:rPr>
              <a:t>in requests </a:t>
            </a:r>
            <a:r>
              <a:rPr sz="1600" spc="5" dirty="0">
                <a:latin typeface="Century Gothic"/>
                <a:cs typeface="Century Gothic"/>
              </a:rPr>
              <a:t>only </a:t>
            </a:r>
            <a:r>
              <a:rPr sz="1600" dirty="0">
                <a:latin typeface="Century Gothic"/>
                <a:cs typeface="Century Gothic"/>
              </a:rPr>
              <a:t>for what is truly</a:t>
            </a:r>
            <a:r>
              <a:rPr lang="en-US" sz="1600" dirty="0">
                <a:latin typeface="Century Gothic"/>
                <a:cs typeface="Century Gothic"/>
              </a:rPr>
              <a:t> </a:t>
            </a:r>
            <a:r>
              <a:rPr sz="1600" dirty="0">
                <a:latin typeface="Century Gothic"/>
                <a:cs typeface="Century Gothic"/>
              </a:rPr>
              <a:t>needed </a:t>
            </a:r>
            <a:r>
              <a:rPr sz="1600" spc="-5" dirty="0">
                <a:latin typeface="Century Gothic"/>
                <a:cs typeface="Century Gothic"/>
              </a:rPr>
              <a:t>to </a:t>
            </a:r>
            <a:r>
              <a:rPr sz="1600" dirty="0">
                <a:latin typeface="Century Gothic"/>
                <a:cs typeface="Century Gothic"/>
              </a:rPr>
              <a:t>keep providing </a:t>
            </a:r>
            <a:r>
              <a:rPr sz="1600" spc="-5" dirty="0">
                <a:latin typeface="Century Gothic"/>
                <a:cs typeface="Century Gothic"/>
              </a:rPr>
              <a:t>services to </a:t>
            </a:r>
            <a:r>
              <a:rPr sz="1600" dirty="0">
                <a:latin typeface="Century Gothic"/>
                <a:cs typeface="Century Gothic"/>
              </a:rPr>
              <a:t>our </a:t>
            </a:r>
            <a:r>
              <a:rPr lang="en-US" sz="1600" dirty="0">
                <a:latin typeface="Century Gothic"/>
                <a:cs typeface="Century Gothic"/>
              </a:rPr>
              <a:t>Town</a:t>
            </a:r>
            <a:r>
              <a:rPr sz="1600" dirty="0">
                <a:latin typeface="Century Gothic"/>
                <a:cs typeface="Century Gothic"/>
              </a:rPr>
              <a:t> during </a:t>
            </a:r>
            <a:r>
              <a:rPr sz="1600" spc="-5" dirty="0">
                <a:latin typeface="Century Gothic"/>
                <a:cs typeface="Century Gothic"/>
              </a:rPr>
              <a:t>th</a:t>
            </a:r>
            <a:r>
              <a:rPr lang="en-US" sz="1600" spc="-5" dirty="0">
                <a:latin typeface="Century Gothic"/>
                <a:cs typeface="Century Gothic"/>
              </a:rPr>
              <a:t>ese </a:t>
            </a:r>
            <a:r>
              <a:rPr sz="1600" dirty="0">
                <a:latin typeface="Century Gothic"/>
                <a:cs typeface="Century Gothic"/>
              </a:rPr>
              <a:t>challenging</a:t>
            </a:r>
            <a:r>
              <a:rPr sz="1600" spc="-35" dirty="0">
                <a:latin typeface="Century Gothic"/>
                <a:cs typeface="Century Gothic"/>
              </a:rPr>
              <a:t> </a:t>
            </a:r>
            <a:r>
              <a:rPr sz="1600" spc="-5" dirty="0">
                <a:latin typeface="Century Gothic"/>
                <a:cs typeface="Century Gothic"/>
              </a:rPr>
              <a:t>time</a:t>
            </a:r>
            <a:r>
              <a:rPr lang="en-US" sz="1600" spc="-5" dirty="0">
                <a:latin typeface="Century Gothic"/>
                <a:cs typeface="Century Gothic"/>
              </a:rPr>
              <a:t>s while dealing with rising inflation, utility costs, fuel costs, pension costs, and healthcare contributions.</a:t>
            </a:r>
            <a:endParaRPr sz="1600" dirty="0">
              <a:latin typeface="Century Gothic"/>
              <a:cs typeface="Century Gothic"/>
            </a:endParaRPr>
          </a:p>
          <a:p>
            <a:pPr marL="355600" marR="133350" indent="-342900">
              <a:spcBef>
                <a:spcPts val="300"/>
              </a:spcBef>
              <a:buFont typeface="Arial"/>
              <a:buChar char="•"/>
              <a:tabLst>
                <a:tab pos="354965" algn="l"/>
                <a:tab pos="355600" algn="l"/>
              </a:tabLst>
            </a:pPr>
            <a:r>
              <a:rPr sz="1600" spc="5" dirty="0">
                <a:latin typeface="Century Gothic"/>
                <a:cs typeface="Century Gothic"/>
              </a:rPr>
              <a:t>The </a:t>
            </a:r>
            <a:r>
              <a:rPr sz="1600" dirty="0">
                <a:latin typeface="Century Gothic"/>
                <a:cs typeface="Century Gothic"/>
              </a:rPr>
              <a:t>Centralized Budget process we now </a:t>
            </a:r>
            <a:r>
              <a:rPr sz="1600" spc="5" dirty="0">
                <a:latin typeface="Century Gothic"/>
                <a:cs typeface="Century Gothic"/>
              </a:rPr>
              <a:t>have </a:t>
            </a:r>
            <a:r>
              <a:rPr sz="1600" dirty="0">
                <a:latin typeface="Century Gothic"/>
                <a:cs typeface="Century Gothic"/>
              </a:rPr>
              <a:t>allows </a:t>
            </a:r>
            <a:r>
              <a:rPr lang="en-US" sz="1600" dirty="0">
                <a:latin typeface="Century Gothic"/>
                <a:cs typeface="Century Gothic"/>
              </a:rPr>
              <a:t>t</a:t>
            </a:r>
            <a:r>
              <a:rPr lang="en-US" sz="1600" spc="5" dirty="0">
                <a:latin typeface="Century Gothic"/>
                <a:cs typeface="Century Gothic"/>
              </a:rPr>
              <a:t>he</a:t>
            </a:r>
            <a:r>
              <a:rPr sz="1600" spc="5" dirty="0">
                <a:latin typeface="Century Gothic"/>
                <a:cs typeface="Century Gothic"/>
              </a:rPr>
              <a:t> </a:t>
            </a:r>
            <a:r>
              <a:rPr sz="1600" dirty="0">
                <a:latin typeface="Century Gothic"/>
                <a:cs typeface="Century Gothic"/>
              </a:rPr>
              <a:t>Town</a:t>
            </a:r>
            <a:r>
              <a:rPr lang="en-US" sz="1600" dirty="0">
                <a:latin typeface="Century Gothic"/>
                <a:cs typeface="Century Gothic"/>
              </a:rPr>
              <a:t> </a:t>
            </a:r>
            <a:r>
              <a:rPr sz="1600" dirty="0">
                <a:latin typeface="Century Gothic"/>
                <a:cs typeface="Century Gothic"/>
              </a:rPr>
              <a:t>Administrator and </a:t>
            </a:r>
            <a:r>
              <a:rPr lang="en-US" sz="1600" dirty="0">
                <a:latin typeface="Century Gothic"/>
                <a:cs typeface="Century Gothic"/>
              </a:rPr>
              <a:t>Select Board </a:t>
            </a:r>
            <a:r>
              <a:rPr sz="1600" spc="-5" dirty="0">
                <a:latin typeface="Century Gothic"/>
                <a:cs typeface="Century Gothic"/>
              </a:rPr>
              <a:t>to </a:t>
            </a:r>
            <a:r>
              <a:rPr sz="1600" spc="5" dirty="0">
                <a:latin typeface="Century Gothic"/>
                <a:cs typeface="Century Gothic"/>
              </a:rPr>
              <a:t>have </a:t>
            </a:r>
            <a:r>
              <a:rPr sz="1600" spc="-5" dirty="0">
                <a:latin typeface="Century Gothic"/>
                <a:cs typeface="Century Gothic"/>
              </a:rPr>
              <a:t>the </a:t>
            </a:r>
            <a:r>
              <a:rPr sz="1600" dirty="0">
                <a:latin typeface="Century Gothic"/>
                <a:cs typeface="Century Gothic"/>
              </a:rPr>
              <a:t>flexibility </a:t>
            </a:r>
            <a:r>
              <a:rPr sz="1600" spc="-5" dirty="0">
                <a:latin typeface="Century Gothic"/>
                <a:cs typeface="Century Gothic"/>
              </a:rPr>
              <a:t>to </a:t>
            </a:r>
            <a:r>
              <a:rPr sz="1600" dirty="0">
                <a:latin typeface="Century Gothic"/>
                <a:cs typeface="Century Gothic"/>
              </a:rPr>
              <a:t>reposition</a:t>
            </a:r>
            <a:r>
              <a:rPr lang="en-US" sz="1600" dirty="0">
                <a:latin typeface="Century Gothic"/>
                <a:cs typeface="Century Gothic"/>
              </a:rPr>
              <a:t> </a:t>
            </a:r>
            <a:r>
              <a:rPr sz="1600" dirty="0">
                <a:latin typeface="Century Gothic"/>
                <a:cs typeface="Century Gothic"/>
              </a:rPr>
              <a:t>resources</a:t>
            </a:r>
            <a:r>
              <a:rPr lang="en-US" sz="1600" dirty="0">
                <a:latin typeface="Century Gothic"/>
                <a:cs typeface="Century Gothic"/>
              </a:rPr>
              <a:t>,</a:t>
            </a:r>
            <a:r>
              <a:rPr sz="1600" dirty="0">
                <a:latin typeface="Century Gothic"/>
                <a:cs typeface="Century Gothic"/>
              </a:rPr>
              <a:t> </a:t>
            </a:r>
            <a:r>
              <a:rPr sz="1600" spc="-5" dirty="0">
                <a:latin typeface="Century Gothic"/>
                <a:cs typeface="Century Gothic"/>
              </a:rPr>
              <a:t>based </a:t>
            </a:r>
            <a:r>
              <a:rPr sz="1600" dirty="0">
                <a:latin typeface="Century Gothic"/>
                <a:cs typeface="Century Gothic"/>
              </a:rPr>
              <a:t>on </a:t>
            </a:r>
            <a:r>
              <a:rPr sz="1600" spc="-5" dirty="0">
                <a:latin typeface="Century Gothic"/>
                <a:cs typeface="Century Gothic"/>
              </a:rPr>
              <a:t>the </a:t>
            </a:r>
            <a:r>
              <a:rPr sz="1600" dirty="0">
                <a:latin typeface="Century Gothic"/>
                <a:cs typeface="Century Gothic"/>
              </a:rPr>
              <a:t>needs presented during </a:t>
            </a:r>
            <a:r>
              <a:rPr sz="1600" spc="-5" dirty="0">
                <a:latin typeface="Century Gothic"/>
                <a:cs typeface="Century Gothic"/>
              </a:rPr>
              <a:t>the </a:t>
            </a:r>
            <a:r>
              <a:rPr sz="1600" dirty="0">
                <a:latin typeface="Century Gothic"/>
                <a:cs typeface="Century Gothic"/>
              </a:rPr>
              <a:t>budget</a:t>
            </a:r>
            <a:r>
              <a:rPr sz="1600" spc="-10" dirty="0">
                <a:latin typeface="Century Gothic"/>
                <a:cs typeface="Century Gothic"/>
              </a:rPr>
              <a:t> </a:t>
            </a:r>
            <a:r>
              <a:rPr sz="1600" dirty="0">
                <a:latin typeface="Century Gothic"/>
                <a:cs typeface="Century Gothic"/>
              </a:rPr>
              <a:t>hearings.</a:t>
            </a:r>
            <a:endParaRPr lang="en-US" sz="1600" dirty="0">
              <a:latin typeface="Century Gothic"/>
              <a:cs typeface="Century Gothic"/>
            </a:endParaRPr>
          </a:p>
          <a:p>
            <a:pPr marL="355600" marR="133350" indent="-342900">
              <a:lnSpc>
                <a:spcPct val="100000"/>
              </a:lnSpc>
              <a:spcBef>
                <a:spcPts val="300"/>
              </a:spcBef>
              <a:buFont typeface="Arial"/>
              <a:buChar char="•"/>
              <a:tabLst>
                <a:tab pos="354965" algn="l"/>
                <a:tab pos="355600" algn="l"/>
              </a:tabLst>
            </a:pPr>
            <a:r>
              <a:rPr lang="en-US" sz="1600" dirty="0">
                <a:latin typeface="Century Gothic"/>
                <a:cs typeface="Century Gothic"/>
              </a:rPr>
              <a:t>The Town has overcome last year’s challenges with the hiring of a new Town Treasurer Collector Shaun Strobel and through the process there has been a wonderful collaboration between Department Heads and Staff!</a:t>
            </a:r>
          </a:p>
          <a:p>
            <a:pPr marL="355600" marR="133350" indent="-342900">
              <a:spcBef>
                <a:spcPts val="300"/>
              </a:spcBef>
              <a:buFont typeface="Arial"/>
              <a:buChar char="•"/>
              <a:tabLst>
                <a:tab pos="354965" algn="l"/>
                <a:tab pos="355600" algn="l"/>
              </a:tabLst>
            </a:pPr>
            <a:r>
              <a:rPr lang="en-US" sz="1600" spc="-20" dirty="0">
                <a:latin typeface="Century Gothic"/>
                <a:cs typeface="Century Gothic"/>
              </a:rPr>
              <a:t>The Treasurer Collector and I</a:t>
            </a:r>
            <a:r>
              <a:rPr sz="1600" spc="-20" dirty="0">
                <a:latin typeface="Century Gothic"/>
                <a:cs typeface="Century Gothic"/>
              </a:rPr>
              <a:t> </a:t>
            </a:r>
            <a:r>
              <a:rPr sz="1600" spc="5" dirty="0">
                <a:latin typeface="Century Gothic"/>
                <a:cs typeface="Century Gothic"/>
              </a:rPr>
              <a:t>have </a:t>
            </a:r>
            <a:r>
              <a:rPr sz="1600" dirty="0">
                <a:latin typeface="Century Gothic"/>
                <a:cs typeface="Century Gothic"/>
              </a:rPr>
              <a:t>met </a:t>
            </a:r>
            <a:r>
              <a:rPr sz="1600" spc="-5" dirty="0">
                <a:latin typeface="Century Gothic"/>
                <a:cs typeface="Century Gothic"/>
              </a:rPr>
              <a:t>with </a:t>
            </a:r>
            <a:r>
              <a:rPr sz="1600" dirty="0">
                <a:latin typeface="Century Gothic"/>
                <a:cs typeface="Century Gothic"/>
              </a:rPr>
              <a:t>all </a:t>
            </a:r>
            <a:r>
              <a:rPr lang="en-US" sz="1600" dirty="0">
                <a:latin typeface="Century Gothic"/>
                <a:cs typeface="Century Gothic"/>
              </a:rPr>
              <a:t>D</a:t>
            </a:r>
            <a:r>
              <a:rPr lang="en-US" sz="1600" spc="-5" dirty="0">
                <a:latin typeface="Century Gothic"/>
                <a:cs typeface="Century Gothic"/>
              </a:rPr>
              <a:t>epartment Heads</a:t>
            </a:r>
            <a:r>
              <a:rPr sz="1600" spc="-5" dirty="0">
                <a:latin typeface="Century Gothic"/>
                <a:cs typeface="Century Gothic"/>
              </a:rPr>
              <a:t> </a:t>
            </a:r>
            <a:r>
              <a:rPr sz="1600" dirty="0">
                <a:latin typeface="Century Gothic"/>
                <a:cs typeface="Century Gothic"/>
              </a:rPr>
              <a:t>and reviewed the</a:t>
            </a:r>
            <a:r>
              <a:rPr lang="en-US" sz="1600" dirty="0">
                <a:latin typeface="Century Gothic"/>
                <a:cs typeface="Century Gothic"/>
              </a:rPr>
              <a:t>ir</a:t>
            </a:r>
            <a:r>
              <a:rPr sz="1600" dirty="0">
                <a:latin typeface="Century Gothic"/>
                <a:cs typeface="Century Gothic"/>
              </a:rPr>
              <a:t> </a:t>
            </a:r>
            <a:r>
              <a:rPr lang="en-US" sz="1600" dirty="0">
                <a:latin typeface="Century Gothic"/>
                <a:cs typeface="Century Gothic"/>
              </a:rPr>
              <a:t>financial </a:t>
            </a:r>
            <a:r>
              <a:rPr sz="1600" dirty="0">
                <a:latin typeface="Century Gothic"/>
                <a:cs typeface="Century Gothic"/>
              </a:rPr>
              <a:t>requests </a:t>
            </a:r>
            <a:r>
              <a:rPr lang="en-US" sz="1600" dirty="0">
                <a:latin typeface="Century Gothic"/>
                <a:cs typeface="Century Gothic"/>
              </a:rPr>
              <a:t>needed </a:t>
            </a:r>
            <a:r>
              <a:rPr sz="1600" spc="-10" dirty="0">
                <a:latin typeface="Century Gothic"/>
                <a:cs typeface="Century Gothic"/>
              </a:rPr>
              <a:t>to </a:t>
            </a:r>
            <a:r>
              <a:rPr sz="1600" dirty="0">
                <a:latin typeface="Century Gothic"/>
                <a:cs typeface="Century Gothic"/>
              </a:rPr>
              <a:t>achieve </a:t>
            </a:r>
            <a:r>
              <a:rPr sz="1600" spc="-5" dirty="0">
                <a:latin typeface="Century Gothic"/>
                <a:cs typeface="Century Gothic"/>
              </a:rPr>
              <a:t>the </a:t>
            </a:r>
            <a:r>
              <a:rPr sz="1600" spc="5" dirty="0">
                <a:latin typeface="Century Gothic"/>
                <a:cs typeface="Century Gothic"/>
              </a:rPr>
              <a:t>goals</a:t>
            </a:r>
            <a:r>
              <a:rPr lang="en-US" sz="1600" spc="5" dirty="0">
                <a:latin typeface="Century Gothic"/>
                <a:cs typeface="Century Gothic"/>
              </a:rPr>
              <a:t> of the departments for our residents</a:t>
            </a:r>
            <a:r>
              <a:rPr sz="1600" spc="5" dirty="0">
                <a:latin typeface="Century Gothic"/>
                <a:cs typeface="Century Gothic"/>
              </a:rPr>
              <a:t>. </a:t>
            </a:r>
            <a:r>
              <a:rPr sz="1600" spc="-20" dirty="0">
                <a:latin typeface="Century Gothic"/>
                <a:cs typeface="Century Gothic"/>
              </a:rPr>
              <a:t>We </a:t>
            </a:r>
            <a:r>
              <a:rPr sz="1600" spc="5" dirty="0">
                <a:latin typeface="Century Gothic"/>
                <a:cs typeface="Century Gothic"/>
              </a:rPr>
              <a:t>have </a:t>
            </a:r>
            <a:r>
              <a:rPr sz="1600" dirty="0">
                <a:latin typeface="Century Gothic"/>
                <a:cs typeface="Century Gothic"/>
              </a:rPr>
              <a:t>again not had </a:t>
            </a:r>
            <a:r>
              <a:rPr sz="1600" spc="-5" dirty="0">
                <a:latin typeface="Century Gothic"/>
                <a:cs typeface="Century Gothic"/>
              </a:rPr>
              <a:t>to </a:t>
            </a:r>
            <a:r>
              <a:rPr sz="1600" dirty="0">
                <a:latin typeface="Century Gothic"/>
                <a:cs typeface="Century Gothic"/>
              </a:rPr>
              <a:t>implement any </a:t>
            </a:r>
            <a:r>
              <a:rPr lang="en-US" sz="1600" dirty="0">
                <a:latin typeface="Century Gothic"/>
                <a:cs typeface="Century Gothic"/>
              </a:rPr>
              <a:t>layoffs</a:t>
            </a:r>
            <a:r>
              <a:rPr sz="1600" dirty="0">
                <a:latin typeface="Century Gothic"/>
                <a:cs typeface="Century Gothic"/>
              </a:rPr>
              <a:t> or</a:t>
            </a:r>
            <a:r>
              <a:rPr lang="en-US" sz="1600" dirty="0">
                <a:latin typeface="Century Gothic"/>
                <a:cs typeface="Century Gothic"/>
              </a:rPr>
              <a:t> </a:t>
            </a:r>
            <a:r>
              <a:rPr sz="1600" spc="5" dirty="0">
                <a:latin typeface="Century Gothic"/>
                <a:cs typeface="Century Gothic"/>
              </a:rPr>
              <a:t>furloughs</a:t>
            </a:r>
            <a:r>
              <a:rPr lang="en-US" sz="1600" spc="5" dirty="0">
                <a:latin typeface="Century Gothic"/>
                <a:cs typeface="Century Gothic"/>
              </a:rPr>
              <a:t>, </a:t>
            </a:r>
            <a:r>
              <a:rPr sz="1600" spc="-5" dirty="0">
                <a:latin typeface="Century Gothic"/>
                <a:cs typeface="Century Gothic"/>
              </a:rPr>
              <a:t>as </a:t>
            </a:r>
            <a:r>
              <a:rPr sz="1600" dirty="0">
                <a:latin typeface="Century Gothic"/>
                <a:cs typeface="Century Gothic"/>
              </a:rPr>
              <a:t>many of our neighbors have,</a:t>
            </a:r>
            <a:r>
              <a:rPr lang="en-US" sz="1600" dirty="0">
                <a:latin typeface="Century Gothic"/>
                <a:cs typeface="Century Gothic"/>
              </a:rPr>
              <a:t> </a:t>
            </a:r>
            <a:r>
              <a:rPr sz="1600" dirty="0">
                <a:latin typeface="Century Gothic"/>
                <a:cs typeface="Century Gothic"/>
              </a:rPr>
              <a:t>thanks </a:t>
            </a:r>
            <a:r>
              <a:rPr sz="1600" spc="-10" dirty="0">
                <a:latin typeface="Century Gothic"/>
                <a:cs typeface="Century Gothic"/>
              </a:rPr>
              <a:t>to </a:t>
            </a:r>
            <a:r>
              <a:rPr sz="1600" spc="-5" dirty="0">
                <a:latin typeface="Century Gothic"/>
                <a:cs typeface="Century Gothic"/>
              </a:rPr>
              <a:t>the </a:t>
            </a:r>
            <a:r>
              <a:rPr sz="1600" dirty="0">
                <a:latin typeface="Century Gothic"/>
                <a:cs typeface="Century Gothic"/>
              </a:rPr>
              <a:t>support and recommendations of </a:t>
            </a:r>
            <a:r>
              <a:rPr sz="1600" spc="-5" dirty="0">
                <a:latin typeface="Century Gothic"/>
                <a:cs typeface="Century Gothic"/>
              </a:rPr>
              <a:t>the </a:t>
            </a:r>
            <a:r>
              <a:rPr lang="en-US" sz="1600" dirty="0">
                <a:latin typeface="Century Gothic"/>
                <a:cs typeface="Century Gothic"/>
              </a:rPr>
              <a:t>Select Board.</a:t>
            </a:r>
            <a:endParaRPr sz="1600" dirty="0">
              <a:latin typeface="Century Gothic"/>
              <a:cs typeface="Century Gothic"/>
            </a:endParaRPr>
          </a:p>
          <a:p>
            <a:pPr marL="355600" marR="702945" indent="-342900">
              <a:lnSpc>
                <a:spcPct val="100000"/>
              </a:lnSpc>
              <a:spcBef>
                <a:spcPts val="300"/>
              </a:spcBef>
              <a:buFont typeface="Arial"/>
              <a:buChar char="•"/>
              <a:tabLst>
                <a:tab pos="354965" algn="l"/>
                <a:tab pos="355600" algn="l"/>
              </a:tabLst>
            </a:pPr>
            <a:r>
              <a:rPr sz="1600" spc="5" dirty="0">
                <a:latin typeface="Century Gothic"/>
                <a:cs typeface="Century Gothic"/>
              </a:rPr>
              <a:t>The </a:t>
            </a:r>
            <a:r>
              <a:rPr lang="en-US" sz="1600" dirty="0">
                <a:latin typeface="Century Gothic"/>
                <a:cs typeface="Century Gothic"/>
              </a:rPr>
              <a:t>following </a:t>
            </a:r>
            <a:r>
              <a:rPr sz="1600" dirty="0">
                <a:latin typeface="Century Gothic"/>
                <a:cs typeface="Century Gothic"/>
              </a:rPr>
              <a:t>charts and </a:t>
            </a:r>
            <a:r>
              <a:rPr sz="1600" spc="-5" dirty="0">
                <a:latin typeface="Century Gothic"/>
                <a:cs typeface="Century Gothic"/>
              </a:rPr>
              <a:t>department </a:t>
            </a:r>
            <a:r>
              <a:rPr sz="1600" dirty="0">
                <a:latin typeface="Century Gothic"/>
                <a:cs typeface="Century Gothic"/>
              </a:rPr>
              <a:t>reviews will </a:t>
            </a:r>
            <a:r>
              <a:rPr sz="1600" spc="-5" dirty="0">
                <a:latin typeface="Century Gothic"/>
                <a:cs typeface="Century Gothic"/>
              </a:rPr>
              <a:t>provide </a:t>
            </a:r>
            <a:r>
              <a:rPr lang="en-US" sz="1600" dirty="0">
                <a:latin typeface="Century Gothic"/>
                <a:cs typeface="Century Gothic"/>
              </a:rPr>
              <a:t>additional </a:t>
            </a:r>
            <a:r>
              <a:rPr sz="1600" dirty="0">
                <a:latin typeface="Century Gothic"/>
                <a:cs typeface="Century Gothic"/>
              </a:rPr>
              <a:t>information</a:t>
            </a:r>
          </a:p>
        </p:txBody>
      </p:sp>
      <p:sp>
        <p:nvSpPr>
          <p:cNvPr id="5" name="object 5"/>
          <p:cNvSpPr txBox="1"/>
          <p:nvPr/>
        </p:nvSpPr>
        <p:spPr>
          <a:xfrm>
            <a:off x="346963" y="6015024"/>
            <a:ext cx="7863840" cy="751488"/>
          </a:xfrm>
          <a:prstGeom prst="rect">
            <a:avLst/>
          </a:prstGeom>
        </p:spPr>
        <p:txBody>
          <a:bodyPr vert="horz" wrap="square" lIns="0" tIns="12700" rIns="0" bIns="0" rtlCol="0" anchor="t">
            <a:spAutoFit/>
          </a:bodyPr>
          <a:lstStyle/>
          <a:p>
            <a:pPr marL="12700" algn="ctr">
              <a:spcBef>
                <a:spcPts val="100"/>
              </a:spcBef>
              <a:tabLst>
                <a:tab pos="5987415" algn="l"/>
              </a:tabLst>
            </a:pPr>
            <a:r>
              <a:rPr sz="2400" b="1" spc="-50" dirty="0">
                <a:latin typeface="Arial"/>
                <a:cs typeface="Arial"/>
              </a:rPr>
              <a:t>TOTAL</a:t>
            </a:r>
            <a:r>
              <a:rPr sz="2400" b="1" spc="-40" dirty="0">
                <a:latin typeface="Arial"/>
                <a:cs typeface="Arial"/>
              </a:rPr>
              <a:t> </a:t>
            </a:r>
            <a:r>
              <a:rPr sz="2400" b="1" spc="-5" dirty="0">
                <a:latin typeface="Arial"/>
                <a:cs typeface="Arial"/>
              </a:rPr>
              <a:t>EXPENSE</a:t>
            </a:r>
            <a:r>
              <a:rPr sz="2400" b="1" spc="40" dirty="0">
                <a:latin typeface="Arial"/>
                <a:cs typeface="Arial"/>
              </a:rPr>
              <a:t> </a:t>
            </a:r>
            <a:r>
              <a:rPr sz="2400" b="1" spc="-5" dirty="0">
                <a:latin typeface="Arial"/>
                <a:cs typeface="Arial"/>
              </a:rPr>
              <a:t>PROJECTION</a:t>
            </a:r>
            <a:r>
              <a:rPr lang="en-US" sz="2400" b="1" spc="-5" dirty="0">
                <a:latin typeface="Arial"/>
                <a:cs typeface="Arial"/>
              </a:rPr>
              <a:t> FOR FY25 of $115,404,910 an increase of $3,718,387 or 3.33%</a:t>
            </a:r>
            <a:endParaRPr sz="2400" dirty="0">
              <a:latin typeface="Arial"/>
              <a:cs typeface="Arial"/>
            </a:endParaRPr>
          </a:p>
        </p:txBody>
      </p:sp>
      <p:sp>
        <p:nvSpPr>
          <p:cNvPr id="7" name="Slide Number Placeholder 6">
            <a:extLst>
              <a:ext uri="{FF2B5EF4-FFF2-40B4-BE49-F238E27FC236}">
                <a16:creationId xmlns:a16="http://schemas.microsoft.com/office/drawing/2014/main" id="{469FBE1B-0285-7066-460C-C85434A500FE}"/>
              </a:ext>
            </a:extLst>
          </p:cNvPr>
          <p:cNvSpPr>
            <a:spLocks noGrp="1"/>
          </p:cNvSpPr>
          <p:nvPr>
            <p:ph type="sldNum" sz="quarter" idx="7"/>
          </p:nvPr>
        </p:nvSpPr>
        <p:spPr/>
        <p:txBody>
          <a:bodyPr/>
          <a:lstStyle/>
          <a:p>
            <a:fld id="{81D60167-4931-47E6-BA6A-407CBD079E47}" type="slidenum">
              <a:rPr lang="en-US" dirty="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05200" y="381000"/>
            <a:ext cx="2480310" cy="566181"/>
          </a:xfrm>
          <a:prstGeom prst="rect">
            <a:avLst/>
          </a:prstGeom>
        </p:spPr>
        <p:txBody>
          <a:bodyPr vert="horz" wrap="square" lIns="0" tIns="12065" rIns="0" bIns="0" rtlCol="0">
            <a:spAutoFit/>
          </a:bodyPr>
          <a:lstStyle/>
          <a:p>
            <a:pPr marL="12700">
              <a:lnSpc>
                <a:spcPct val="100000"/>
              </a:lnSpc>
              <a:spcBef>
                <a:spcPts val="95"/>
              </a:spcBef>
            </a:pPr>
            <a:r>
              <a:rPr sz="3600" b="1" spc="-5"/>
              <a:t>E</a:t>
            </a:r>
            <a:r>
              <a:rPr sz="3600" b="1" spc="-15"/>
              <a:t>X</a:t>
            </a:r>
            <a:r>
              <a:rPr sz="3600" b="1" spc="-5"/>
              <a:t>PENSES</a:t>
            </a:r>
            <a:endParaRPr sz="3600" b="1"/>
          </a:p>
        </p:txBody>
      </p:sp>
      <p:sp>
        <p:nvSpPr>
          <p:cNvPr id="5" name="object 5"/>
          <p:cNvSpPr txBox="1"/>
          <p:nvPr/>
        </p:nvSpPr>
        <p:spPr>
          <a:xfrm>
            <a:off x="8534654" y="6445846"/>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888888"/>
                </a:solidFill>
                <a:latin typeface="Arial"/>
                <a:cs typeface="Arial"/>
              </a:rPr>
              <a:t>6</a:t>
            </a:fld>
            <a:endParaRPr sz="1200">
              <a:latin typeface="Arial"/>
              <a:cs typeface="Arial"/>
            </a:endParaRPr>
          </a:p>
        </p:txBody>
      </p:sp>
      <p:graphicFrame>
        <p:nvGraphicFramePr>
          <p:cNvPr id="7" name="Chart 6">
            <a:extLst>
              <a:ext uri="{FF2B5EF4-FFF2-40B4-BE49-F238E27FC236}">
                <a16:creationId xmlns:a16="http://schemas.microsoft.com/office/drawing/2014/main" id="{00000000-0008-0000-3600-000004000000}"/>
              </a:ext>
            </a:extLst>
          </p:cNvPr>
          <p:cNvGraphicFramePr>
            <a:graphicFrameLocks/>
          </p:cNvGraphicFramePr>
          <p:nvPr>
            <p:extLst>
              <p:ext uri="{D42A27DB-BD31-4B8C-83A1-F6EECF244321}">
                <p14:modId xmlns:p14="http://schemas.microsoft.com/office/powerpoint/2010/main" val="128304339"/>
              </p:ext>
            </p:extLst>
          </p:nvPr>
        </p:nvGraphicFramePr>
        <p:xfrm>
          <a:off x="838200" y="1124229"/>
          <a:ext cx="7620000" cy="541972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pie chart with many different colored circles&#10;&#10;Description automatically generated">
            <a:extLst>
              <a:ext uri="{FF2B5EF4-FFF2-40B4-BE49-F238E27FC236}">
                <a16:creationId xmlns:a16="http://schemas.microsoft.com/office/drawing/2014/main" id="{B5C008F0-D1C0-6D54-5DB6-F30FFA76E107}"/>
              </a:ext>
            </a:extLst>
          </p:cNvPr>
          <p:cNvPicPr>
            <a:picLocks noChangeAspect="1"/>
          </p:cNvPicPr>
          <p:nvPr/>
        </p:nvPicPr>
        <p:blipFill>
          <a:blip r:embed="rId3"/>
          <a:stretch>
            <a:fillRect/>
          </a:stretch>
        </p:blipFill>
        <p:spPr>
          <a:xfrm>
            <a:off x="1370152" y="942975"/>
            <a:ext cx="6575145" cy="5762625"/>
          </a:xfrm>
          <a:prstGeom prst="rect">
            <a:avLst/>
          </a:prstGeom>
        </p:spPr>
      </p:pic>
      <p:sp>
        <p:nvSpPr>
          <p:cNvPr id="6" name="Slide Number Placeholder 5">
            <a:extLst>
              <a:ext uri="{FF2B5EF4-FFF2-40B4-BE49-F238E27FC236}">
                <a16:creationId xmlns:a16="http://schemas.microsoft.com/office/drawing/2014/main" id="{BE5F8DA1-7DD0-E483-F970-DD2C3F2EF44D}"/>
              </a:ext>
            </a:extLst>
          </p:cNvPr>
          <p:cNvSpPr>
            <a:spLocks noGrp="1"/>
          </p:cNvSpPr>
          <p:nvPr>
            <p:ph type="sldNum" sz="quarter" idx="7"/>
          </p:nvPr>
        </p:nvSpPr>
        <p:spPr/>
        <p:txBody>
          <a:bodyPr/>
          <a:lstStyle/>
          <a:p>
            <a:fld id="{81D60167-4931-47E6-BA6A-407CBD079E47}" type="slidenum">
              <a:rPr lang="en-US" dirty="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95600" y="489873"/>
            <a:ext cx="3069209" cy="751488"/>
          </a:xfrm>
          <a:prstGeom prst="rect">
            <a:avLst/>
          </a:prstGeom>
        </p:spPr>
        <p:txBody>
          <a:bodyPr vert="horz" wrap="square" lIns="0" tIns="12700" rIns="0" bIns="0" rtlCol="0" anchor="t">
            <a:spAutoFit/>
          </a:bodyPr>
          <a:lstStyle/>
          <a:p>
            <a:pPr marL="12700" algn="ctr">
              <a:lnSpc>
                <a:spcPct val="100000"/>
              </a:lnSpc>
              <a:spcBef>
                <a:spcPts val="100"/>
              </a:spcBef>
            </a:pPr>
            <a:r>
              <a:rPr sz="2400" b="1" spc="-5" dirty="0"/>
              <a:t>FIXED</a:t>
            </a:r>
            <a:r>
              <a:rPr sz="2400" b="1" spc="-65" dirty="0"/>
              <a:t> </a:t>
            </a:r>
            <a:r>
              <a:rPr sz="2400" b="1" dirty="0"/>
              <a:t>COSTS</a:t>
            </a:r>
            <a:br>
              <a:rPr lang="en-US" sz="2400" b="1" dirty="0"/>
            </a:br>
            <a:r>
              <a:rPr lang="en-US" sz="2400" b="1" dirty="0"/>
              <a:t>SUMMARY FY 2025</a:t>
            </a:r>
            <a:endParaRPr sz="2400" b="1" dirty="0"/>
          </a:p>
        </p:txBody>
      </p:sp>
      <p:sp>
        <p:nvSpPr>
          <p:cNvPr id="7" name="object 7"/>
          <p:cNvSpPr txBox="1"/>
          <p:nvPr/>
        </p:nvSpPr>
        <p:spPr>
          <a:xfrm>
            <a:off x="914400" y="5958947"/>
            <a:ext cx="8137143" cy="679610"/>
          </a:xfrm>
          <a:prstGeom prst="rect">
            <a:avLst/>
          </a:prstGeom>
        </p:spPr>
        <p:txBody>
          <a:bodyPr vert="horz" wrap="square" lIns="0" tIns="0" rIns="0" bIns="0" rtlCol="0" anchor="t">
            <a:spAutoFit/>
          </a:bodyPr>
          <a:lstStyle/>
          <a:p>
            <a:pPr marL="12700">
              <a:lnSpc>
                <a:spcPts val="2755"/>
              </a:lnSpc>
            </a:pPr>
            <a:r>
              <a:rPr spc="-55" dirty="0">
                <a:latin typeface="Century Gothic"/>
                <a:cs typeface="Arial"/>
              </a:rPr>
              <a:t>Total </a:t>
            </a:r>
            <a:r>
              <a:rPr spc="-10" dirty="0">
                <a:latin typeface="Century Gothic"/>
                <a:cs typeface="Arial"/>
              </a:rPr>
              <a:t>Fixed </a:t>
            </a:r>
            <a:r>
              <a:rPr spc="-5" dirty="0">
                <a:latin typeface="Century Gothic"/>
                <a:cs typeface="Arial"/>
              </a:rPr>
              <a:t>Cost Projected Increase</a:t>
            </a:r>
            <a:r>
              <a:rPr lang="en-US" spc="-5" dirty="0">
                <a:latin typeface="Century Gothic"/>
                <a:cs typeface="Arial"/>
              </a:rPr>
              <a:t> over FY24</a:t>
            </a:r>
            <a:r>
              <a:rPr spc="110" dirty="0">
                <a:latin typeface="Century Gothic"/>
                <a:cs typeface="Arial"/>
              </a:rPr>
              <a:t> </a:t>
            </a:r>
            <a:r>
              <a:rPr dirty="0">
                <a:latin typeface="Century Gothic"/>
                <a:cs typeface="Arial"/>
              </a:rPr>
              <a:t>of</a:t>
            </a:r>
            <a:r>
              <a:rPr lang="en-US" dirty="0">
                <a:latin typeface="Century Gothic"/>
                <a:cs typeface="Arial"/>
              </a:rPr>
              <a:t> </a:t>
            </a:r>
            <a:r>
              <a:rPr lang="en-US" spc="-5" dirty="0">
                <a:latin typeface="Century Gothic"/>
                <a:cs typeface="Arial"/>
              </a:rPr>
              <a:t>$718,410 </a:t>
            </a:r>
            <a:r>
              <a:rPr lang="en-US" dirty="0">
                <a:latin typeface="Century Gothic"/>
                <a:cs typeface="Arial"/>
              </a:rPr>
              <a:t>or</a:t>
            </a:r>
            <a:r>
              <a:rPr lang="en-US" spc="-40" dirty="0">
                <a:latin typeface="Century Gothic"/>
                <a:cs typeface="Arial"/>
              </a:rPr>
              <a:t> </a:t>
            </a:r>
            <a:r>
              <a:rPr lang="en-US" spc="-5" dirty="0">
                <a:latin typeface="Century Gothic"/>
                <a:cs typeface="Arial"/>
              </a:rPr>
              <a:t>3.33%</a:t>
            </a:r>
            <a:endParaRPr lang="en-US" dirty="0">
              <a:latin typeface="Century Gothic"/>
              <a:cs typeface="Arial"/>
            </a:endParaRPr>
          </a:p>
          <a:p>
            <a:pPr marL="12700">
              <a:lnSpc>
                <a:spcPts val="2755"/>
              </a:lnSpc>
            </a:pPr>
            <a:endParaRPr>
              <a:latin typeface="Century Gothic" panose="020B0502020202020204" pitchFamily="34" charset="0"/>
              <a:cs typeface="Arial"/>
            </a:endParaRPr>
          </a:p>
        </p:txBody>
      </p:sp>
      <p:graphicFrame>
        <p:nvGraphicFramePr>
          <p:cNvPr id="4" name="Table 3">
            <a:extLst>
              <a:ext uri="{FF2B5EF4-FFF2-40B4-BE49-F238E27FC236}">
                <a16:creationId xmlns:a16="http://schemas.microsoft.com/office/drawing/2014/main" id="{4C45EAF0-9972-2765-5C05-DF2261AA435E}"/>
              </a:ext>
            </a:extLst>
          </p:cNvPr>
          <p:cNvGraphicFramePr>
            <a:graphicFrameLocks noGrp="1"/>
          </p:cNvGraphicFramePr>
          <p:nvPr>
            <p:extLst>
              <p:ext uri="{D42A27DB-BD31-4B8C-83A1-F6EECF244321}">
                <p14:modId xmlns:p14="http://schemas.microsoft.com/office/powerpoint/2010/main" val="618785383"/>
              </p:ext>
            </p:extLst>
          </p:nvPr>
        </p:nvGraphicFramePr>
        <p:xfrm>
          <a:off x="1660842" y="1676400"/>
          <a:ext cx="6123940" cy="3809999"/>
        </p:xfrm>
        <a:graphic>
          <a:graphicData uri="http://schemas.openxmlformats.org/drawingml/2006/table">
            <a:tbl>
              <a:tblPr firstRow="1" firstCol="1" bandRow="1"/>
              <a:tblGrid>
                <a:gridCol w="2321560">
                  <a:extLst>
                    <a:ext uri="{9D8B030D-6E8A-4147-A177-3AD203B41FA5}">
                      <a16:colId xmlns:a16="http://schemas.microsoft.com/office/drawing/2014/main" val="3878505613"/>
                    </a:ext>
                  </a:extLst>
                </a:gridCol>
                <a:gridCol w="1216660">
                  <a:extLst>
                    <a:ext uri="{9D8B030D-6E8A-4147-A177-3AD203B41FA5}">
                      <a16:colId xmlns:a16="http://schemas.microsoft.com/office/drawing/2014/main" val="2322148310"/>
                    </a:ext>
                  </a:extLst>
                </a:gridCol>
                <a:gridCol w="1292860">
                  <a:extLst>
                    <a:ext uri="{9D8B030D-6E8A-4147-A177-3AD203B41FA5}">
                      <a16:colId xmlns:a16="http://schemas.microsoft.com/office/drawing/2014/main" val="2184419678"/>
                    </a:ext>
                  </a:extLst>
                </a:gridCol>
                <a:gridCol w="1292860">
                  <a:extLst>
                    <a:ext uri="{9D8B030D-6E8A-4147-A177-3AD203B41FA5}">
                      <a16:colId xmlns:a16="http://schemas.microsoft.com/office/drawing/2014/main" val="772957170"/>
                    </a:ext>
                  </a:extLst>
                </a:gridCol>
              </a:tblGrid>
              <a:tr h="719964">
                <a:tc>
                  <a:txBody>
                    <a:bodyPr/>
                    <a:lstStyle/>
                    <a:p>
                      <a:pPr marL="0" marR="0" algn="ct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FIXED COST EXPENSE</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8DB4E2"/>
                    </a:solidFill>
                  </a:tcPr>
                </a:tc>
                <a:tc>
                  <a:txBody>
                    <a:bodyPr/>
                    <a:lstStyle/>
                    <a:p>
                      <a:pPr marL="0" marR="0" algn="ctr">
                        <a:lnSpc>
                          <a:spcPct val="107000"/>
                        </a:lnSpc>
                        <a:spcBef>
                          <a:spcPts val="0"/>
                        </a:spcBef>
                        <a:spcAft>
                          <a:spcPts val="0"/>
                        </a:spcAft>
                      </a:pPr>
                      <a:r>
                        <a:rPr lang="en-US" sz="1100" b="1" dirty="0">
                          <a:solidFill>
                            <a:srgbClr val="0F243E"/>
                          </a:solidFill>
                          <a:effectLst/>
                          <a:latin typeface="Calibri"/>
                          <a:ea typeface="Times New Roman" panose="02020603050405020304" pitchFamily="18" charset="0"/>
                          <a:cs typeface="Calibri"/>
                        </a:rPr>
                        <a:t>FY23 Actual</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8DB4E2"/>
                    </a:solidFill>
                  </a:tcPr>
                </a:tc>
                <a:tc>
                  <a:txBody>
                    <a:bodyPr/>
                    <a:lstStyle/>
                    <a:p>
                      <a:pPr marL="0" marR="0" algn="ctr">
                        <a:lnSpc>
                          <a:spcPct val="107000"/>
                        </a:lnSpc>
                        <a:spcBef>
                          <a:spcPts val="0"/>
                        </a:spcBef>
                        <a:spcAft>
                          <a:spcPts val="0"/>
                        </a:spcAft>
                      </a:pPr>
                      <a:r>
                        <a:rPr lang="en-US" sz="1100" b="1" dirty="0">
                          <a:solidFill>
                            <a:srgbClr val="0F243E"/>
                          </a:solidFill>
                          <a:effectLst/>
                          <a:latin typeface="Calibri"/>
                          <a:ea typeface="Times New Roman" panose="02020603050405020304" pitchFamily="18" charset="0"/>
                          <a:cs typeface="Calibri"/>
                        </a:rPr>
                        <a:t>FY24 Appropriated</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8DB4E2"/>
                    </a:solidFill>
                  </a:tcPr>
                </a:tc>
                <a:tc>
                  <a:txBody>
                    <a:bodyPr/>
                    <a:lstStyle/>
                    <a:p>
                      <a:pPr marL="0" marR="0" algn="ctr">
                        <a:lnSpc>
                          <a:spcPct val="107000"/>
                        </a:lnSpc>
                        <a:spcBef>
                          <a:spcPts val="0"/>
                        </a:spcBef>
                        <a:spcAft>
                          <a:spcPts val="0"/>
                        </a:spcAft>
                      </a:pPr>
                      <a:r>
                        <a:rPr lang="en-US" sz="1100" b="1" dirty="0">
                          <a:solidFill>
                            <a:srgbClr val="0F243E"/>
                          </a:solidFill>
                          <a:effectLst/>
                          <a:latin typeface="Calibri"/>
                          <a:ea typeface="Times New Roman" panose="02020603050405020304" pitchFamily="18" charset="0"/>
                          <a:cs typeface="Calibri"/>
                        </a:rPr>
                        <a:t>FY25 Request</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8DB4E2"/>
                    </a:solidFill>
                  </a:tcPr>
                </a:tc>
                <a:extLst>
                  <a:ext uri="{0D108BD9-81ED-4DB2-BD59-A6C34878D82A}">
                    <a16:rowId xmlns:a16="http://schemas.microsoft.com/office/drawing/2014/main" val="2692499991"/>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DEBT SERVICE- NON EXCLUDED</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Calibri"/>
                          <a:cs typeface="Calibri"/>
                        </a:rPr>
                        <a:t>3,367,325 </a:t>
                      </a:r>
                      <a:endParaRPr lang="en-US" sz="1100" dirty="0">
                        <a:effectLst/>
                        <a:latin typeface="Calibri"/>
                        <a:ea typeface="Calibri"/>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Times New Roman"/>
                          <a:ea typeface="Calibri"/>
                          <a:cs typeface="Calibri"/>
                        </a:rPr>
                        <a:t>3,103,712 </a:t>
                      </a:r>
                      <a:endParaRPr lang="en-US" sz="1100" dirty="0">
                        <a:effectLst/>
                        <a:latin typeface="Times New Roman"/>
                        <a:ea typeface="Calibri"/>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Times New Roman"/>
                          <a:ea typeface="Calibri"/>
                          <a:cs typeface="Calibri"/>
                        </a:rPr>
                        <a:t>3,179,829 </a:t>
                      </a:r>
                      <a:endParaRPr lang="en-US" sz="1100" dirty="0">
                        <a:effectLst/>
                        <a:latin typeface="Times New Roman"/>
                        <a:ea typeface="Calibri"/>
                        <a:cs typeface="Times New Roman" panose="02020603050405020304" pitchFamily="18" charset="0"/>
                      </a:endParaRPr>
                    </a:p>
                  </a:txBody>
                  <a:tcPr marL="68580" marR="68580" marT="0" marB="0" anchor="b">
                    <a:lnL>
                      <a:noFill/>
                    </a:lnL>
                    <a:lnR>
                      <a:noFill/>
                    </a:lnR>
                    <a:lnT>
                      <a:noFill/>
                    </a:lnT>
                    <a:lnB>
                      <a:noFill/>
                    </a:lnB>
                    <a:solidFill>
                      <a:srgbClr val="DCE6F1"/>
                    </a:solidFill>
                  </a:tcPr>
                </a:tc>
                <a:extLst>
                  <a:ext uri="{0D108BD9-81ED-4DB2-BD59-A6C34878D82A}">
                    <a16:rowId xmlns:a16="http://schemas.microsoft.com/office/drawing/2014/main" val="3210120220"/>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DEBT SERVICE - EXCLUDED</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6,017,958 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5,868,297 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5,896,919 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40207761"/>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GENERAL INSURANCE / MEDICARE</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2,156,968 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2,300,116 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2,709,189 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extLst>
                  <a:ext uri="{0D108BD9-81ED-4DB2-BD59-A6C34878D82A}">
                    <a16:rowId xmlns:a16="http://schemas.microsoft.com/office/drawing/2014/main" val="285302593"/>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PENSION TOTAL</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7,507,920 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8,453,323 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9,127,811 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171620951"/>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EMPLOYEE HEALTH/LIFE INSURANCE</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7,797,745 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8,181,912 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8,634,810 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extLst>
                  <a:ext uri="{0D108BD9-81ED-4DB2-BD59-A6C34878D82A}">
                    <a16:rowId xmlns:a16="http://schemas.microsoft.com/office/drawing/2014/main" val="2144479660"/>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UNEMPLOYMENT</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50,000 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50,000 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996420341"/>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FACILITIES</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394,648 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1,019,235 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380,272 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extLst>
                  <a:ext uri="{0D108BD9-81ED-4DB2-BD59-A6C34878D82A}">
                    <a16:rowId xmlns:a16="http://schemas.microsoft.com/office/drawing/2014/main" val="2070768601"/>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AUDIT/OPEB/PAYROLL</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267,764 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127,500 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173,000 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558829260"/>
                  </a:ext>
                </a:extLst>
              </a:tr>
              <a:tr h="237695">
                <a:tc>
                  <a:txBody>
                    <a:bodyPr/>
                    <a:lstStyle/>
                    <a:p>
                      <a:pPr marL="0" marR="0" algn="ct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OTHER FIXED COST EXPENSE</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8DB4E2"/>
                    </a:solidFill>
                  </a:tcPr>
                </a:tc>
                <a:tc>
                  <a:txBody>
                    <a:bodyPr/>
                    <a:lstStyle/>
                    <a:p>
                      <a:pPr marL="0" marR="0">
                        <a:lnSpc>
                          <a:spcPct val="107000"/>
                        </a:lnSpc>
                        <a:spcBef>
                          <a:spcPts val="0"/>
                        </a:spcBef>
                        <a:spcAft>
                          <a:spcPts val="0"/>
                        </a:spcAft>
                      </a:pP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8DB4E2"/>
                    </a:solidFill>
                  </a:tcPr>
                </a:tc>
                <a:tc>
                  <a:txBody>
                    <a:bodyPr/>
                    <a:lstStyle/>
                    <a:p>
                      <a:pPr marL="0" marR="0">
                        <a:lnSpc>
                          <a:spcPct val="107000"/>
                        </a:lnSpc>
                        <a:spcBef>
                          <a:spcPts val="0"/>
                        </a:spcBef>
                        <a:spcAft>
                          <a:spcPts val="0"/>
                        </a:spcAft>
                      </a:pP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8DB4E2"/>
                    </a:solidFill>
                  </a:tcPr>
                </a:tc>
                <a:tc>
                  <a:txBody>
                    <a:bodyPr/>
                    <a:lstStyle/>
                    <a:p>
                      <a:pPr marL="0" marR="0">
                        <a:lnSpc>
                          <a:spcPct val="107000"/>
                        </a:lnSpc>
                        <a:spcBef>
                          <a:spcPts val="0"/>
                        </a:spcBef>
                        <a:spcAft>
                          <a:spcPts val="0"/>
                        </a:spcAft>
                      </a:pP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8DB4E2"/>
                    </a:solidFill>
                  </a:tcPr>
                </a:tc>
                <a:extLst>
                  <a:ext uri="{0D108BD9-81ED-4DB2-BD59-A6C34878D82A}">
                    <a16:rowId xmlns:a16="http://schemas.microsoft.com/office/drawing/2014/main" val="161856764"/>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RESERVE FUND</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extLst>
                  <a:ext uri="{0D108BD9-81ED-4DB2-BD59-A6C34878D82A}">
                    <a16:rowId xmlns:a16="http://schemas.microsoft.com/office/drawing/2014/main" val="228787061"/>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OVERLAY</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300,000 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300,000 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500,000 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161921113"/>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STATE &amp; COUNTY ASSESSEMENTS</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1,346,593 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1,387,777 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Times New Roman" panose="02020603050405020304" pitchFamily="18" charset="0"/>
                          <a:cs typeface="Calibri"/>
                        </a:rPr>
                        <a:t>1,403,952 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DCE6F1"/>
                    </a:solidFill>
                  </a:tcPr>
                </a:tc>
                <a:extLst>
                  <a:ext uri="{0D108BD9-81ED-4DB2-BD59-A6C34878D82A}">
                    <a16:rowId xmlns:a16="http://schemas.microsoft.com/office/drawing/2014/main" val="1372497077"/>
                  </a:ext>
                </a:extLst>
              </a:tr>
              <a:tr h="237695">
                <a:tc>
                  <a:txBody>
                    <a:bodyPr/>
                    <a:lstStyle/>
                    <a:p>
                      <a:pPr marL="0" marR="0">
                        <a:lnSpc>
                          <a:spcPct val="107000"/>
                        </a:lnSpc>
                        <a:spcBef>
                          <a:spcPts val="0"/>
                        </a:spcBef>
                        <a:spcAft>
                          <a:spcPts val="0"/>
                        </a:spcAft>
                      </a:pPr>
                      <a:r>
                        <a:rPr lang="en-US" sz="1000" b="1" dirty="0">
                          <a:solidFill>
                            <a:srgbClr val="000000"/>
                          </a:solidFill>
                          <a:effectLst/>
                          <a:latin typeface="Calibri"/>
                          <a:ea typeface="Times New Roman" panose="02020603050405020304" pitchFamily="18" charset="0"/>
                          <a:cs typeface="Calibri"/>
                        </a:rPr>
                        <a:t>TOWN MEETING APPROPRIATION</a:t>
                      </a:r>
                      <a:endParaRPr lang="en-US" sz="1100" dirty="0">
                        <a:effectLst/>
                        <a:latin typeface="Calibri"/>
                        <a:ea typeface="Calibri" panose="020F0502020204030204" pitchFamily="34" charset="0"/>
                        <a:cs typeface="Calibri"/>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Calibri"/>
                          <a:cs typeface="Calibri"/>
                        </a:rPr>
                        <a:t>66,000 </a:t>
                      </a:r>
                      <a:endParaRPr lang="en-US" sz="1100" dirty="0">
                        <a:effectLst/>
                        <a:latin typeface="Calibri"/>
                        <a:ea typeface="Calibri"/>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Calibri"/>
                          <a:cs typeface="Calibri"/>
                        </a:rPr>
                        <a:t>67,000 </a:t>
                      </a:r>
                      <a:endParaRPr lang="en-US" sz="1100" dirty="0">
                        <a:effectLst/>
                        <a:latin typeface="Calibri"/>
                        <a:ea typeface="Calibri"/>
                        <a:cs typeface="Times New Roman" panose="02020603050405020304" pitchFamily="18" charset="0"/>
                      </a:endParaRPr>
                    </a:p>
                  </a:txBody>
                  <a:tcPr marL="68580" marR="68580" marT="0" marB="0" anchor="b">
                    <a:lnL>
                      <a:noFill/>
                    </a:lnL>
                    <a:lnR>
                      <a:noFill/>
                    </a:lnR>
                    <a:lnT>
                      <a:noFill/>
                    </a:lnT>
                    <a:lnB>
                      <a:noFill/>
                    </a:lnB>
                    <a:noFill/>
                  </a:tcPr>
                </a:tc>
                <a:tc>
                  <a:txBody>
                    <a:bodyPr/>
                    <a:lstStyle/>
                    <a:p>
                      <a:pPr marL="0" marR="0" algn="r">
                        <a:lnSpc>
                          <a:spcPct val="107000"/>
                        </a:lnSpc>
                        <a:spcBef>
                          <a:spcPts val="0"/>
                        </a:spcBef>
                        <a:spcAft>
                          <a:spcPts val="0"/>
                        </a:spcAft>
                      </a:pPr>
                      <a:r>
                        <a:rPr lang="en-US" sz="1100" dirty="0">
                          <a:solidFill>
                            <a:srgbClr val="000000"/>
                          </a:solidFill>
                          <a:effectLst/>
                          <a:latin typeface="Calibri"/>
                          <a:ea typeface="Calibri"/>
                          <a:cs typeface="Calibri"/>
                        </a:rPr>
                        <a:t>67,000 </a:t>
                      </a:r>
                      <a:endParaRPr lang="en-US" sz="1100" dirty="0">
                        <a:effectLst/>
                        <a:latin typeface="Calibri"/>
                        <a:ea typeface="Calibri"/>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287604944"/>
                  </a:ext>
                </a:extLst>
              </a:tr>
            </a:tbl>
          </a:graphicData>
        </a:graphic>
      </p:graphicFrame>
      <p:sp>
        <p:nvSpPr>
          <p:cNvPr id="5" name="Slide Number Placeholder 4">
            <a:extLst>
              <a:ext uri="{FF2B5EF4-FFF2-40B4-BE49-F238E27FC236}">
                <a16:creationId xmlns:a16="http://schemas.microsoft.com/office/drawing/2014/main" id="{EE94212A-B4AC-F658-C09C-A3D61F6E73F9}"/>
              </a:ext>
            </a:extLst>
          </p:cNvPr>
          <p:cNvSpPr>
            <a:spLocks noGrp="1"/>
          </p:cNvSpPr>
          <p:nvPr>
            <p:ph type="sldNum" sz="quarter" idx="7"/>
          </p:nvPr>
        </p:nvSpPr>
        <p:spPr/>
        <p:txBody>
          <a:bodyPr/>
          <a:lstStyle/>
          <a:p>
            <a:fld id="{81D60167-4931-47E6-BA6A-407CBD079E47}" type="slidenum">
              <a:rPr lang="en-US" dirty="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7400" y="533400"/>
            <a:ext cx="5006340" cy="566822"/>
          </a:xfrm>
          <a:prstGeom prst="rect">
            <a:avLst/>
          </a:prstGeom>
        </p:spPr>
        <p:txBody>
          <a:bodyPr vert="horz" wrap="square" lIns="0" tIns="12700" rIns="0" bIns="0" rtlCol="0">
            <a:spAutoFit/>
          </a:bodyPr>
          <a:lstStyle/>
          <a:p>
            <a:pPr marL="12700">
              <a:lnSpc>
                <a:spcPct val="100000"/>
              </a:lnSpc>
              <a:spcBef>
                <a:spcPts val="100"/>
              </a:spcBef>
            </a:pPr>
            <a:r>
              <a:rPr sz="3600" b="1" spc="-5"/>
              <a:t>DEBT</a:t>
            </a:r>
            <a:r>
              <a:rPr sz="3600" b="1" spc="-70"/>
              <a:t> </a:t>
            </a:r>
            <a:r>
              <a:rPr sz="3600" b="1" spc="-5"/>
              <a:t>MANAGEMENT</a:t>
            </a:r>
            <a:endParaRPr sz="3600" b="1"/>
          </a:p>
        </p:txBody>
      </p:sp>
      <p:sp>
        <p:nvSpPr>
          <p:cNvPr id="4" name="object 4"/>
          <p:cNvSpPr txBox="1"/>
          <p:nvPr/>
        </p:nvSpPr>
        <p:spPr>
          <a:xfrm>
            <a:off x="381000" y="1305681"/>
            <a:ext cx="8361680" cy="3859390"/>
          </a:xfrm>
          <a:prstGeom prst="rect">
            <a:avLst/>
          </a:prstGeom>
        </p:spPr>
        <p:txBody>
          <a:bodyPr vert="horz" wrap="square" lIns="0" tIns="12065" rIns="0" bIns="0" rtlCol="0">
            <a:spAutoFit/>
          </a:bodyPr>
          <a:lstStyle/>
          <a:p>
            <a:pPr marL="355600" marR="41910" indent="-343535">
              <a:lnSpc>
                <a:spcPct val="100000"/>
              </a:lnSpc>
              <a:spcBef>
                <a:spcPts val="95"/>
              </a:spcBef>
              <a:buFont typeface="Arial"/>
              <a:buChar char="•"/>
              <a:tabLst>
                <a:tab pos="355600" algn="l"/>
                <a:tab pos="356235" algn="l"/>
              </a:tabLst>
            </a:pPr>
            <a:r>
              <a:rPr sz="1600" spc="-5">
                <a:latin typeface="Century Gothic"/>
                <a:cs typeface="Century Gothic"/>
              </a:rPr>
              <a:t>Capital funds appropriated by </a:t>
            </a:r>
            <a:r>
              <a:rPr sz="1600" spc="-10">
                <a:latin typeface="Century Gothic"/>
                <a:cs typeface="Century Gothic"/>
              </a:rPr>
              <a:t>borrowing </a:t>
            </a:r>
            <a:r>
              <a:rPr sz="1600" spc="-5">
                <a:latin typeface="Century Gothic"/>
                <a:cs typeface="Century Gothic"/>
              </a:rPr>
              <a:t>or any </a:t>
            </a:r>
            <a:r>
              <a:rPr sz="1600" spc="-10">
                <a:latin typeface="Century Gothic"/>
                <a:cs typeface="Century Gothic"/>
              </a:rPr>
              <a:t>other </a:t>
            </a:r>
            <a:r>
              <a:rPr sz="1600" spc="-5">
                <a:latin typeface="Century Gothic"/>
                <a:cs typeface="Century Gothic"/>
              </a:rPr>
              <a:t>financing source may  not </a:t>
            </a:r>
            <a:r>
              <a:rPr sz="1600" spc="-10">
                <a:latin typeface="Century Gothic"/>
                <a:cs typeface="Century Gothic"/>
              </a:rPr>
              <a:t>be </a:t>
            </a:r>
            <a:r>
              <a:rPr sz="1600" spc="-5">
                <a:latin typeface="Century Gothic"/>
                <a:cs typeface="Century Gothic"/>
              </a:rPr>
              <a:t>used for operational expenditures </a:t>
            </a:r>
            <a:r>
              <a:rPr lang="en-US" sz="1600" spc="-5">
                <a:latin typeface="Century Gothic"/>
                <a:cs typeface="Century Gothic"/>
              </a:rPr>
              <a:t>in</a:t>
            </a:r>
            <a:r>
              <a:rPr sz="1600" spc="-5">
                <a:latin typeface="Century Gothic"/>
                <a:cs typeface="Century Gothic"/>
              </a:rPr>
              <a:t> </a:t>
            </a:r>
            <a:r>
              <a:rPr sz="1600" spc="-10">
                <a:latin typeface="Century Gothic"/>
                <a:cs typeface="Century Gothic"/>
              </a:rPr>
              <a:t>any </a:t>
            </a:r>
            <a:r>
              <a:rPr sz="1600" spc="-5">
                <a:latin typeface="Century Gothic"/>
                <a:cs typeface="Century Gothic"/>
              </a:rPr>
              <a:t>capacity.</a:t>
            </a:r>
            <a:r>
              <a:rPr lang="en-US" sz="1600" spc="-5">
                <a:latin typeface="Century Gothic"/>
                <a:cs typeface="Century Gothic"/>
              </a:rPr>
              <a:t> </a:t>
            </a:r>
            <a:r>
              <a:rPr sz="1600" spc="-5">
                <a:latin typeface="Century Gothic"/>
                <a:cs typeface="Century Gothic"/>
              </a:rPr>
              <a:t> </a:t>
            </a:r>
            <a:r>
              <a:rPr sz="1600" spc="-10">
                <a:latin typeface="Century Gothic"/>
                <a:cs typeface="Century Gothic"/>
              </a:rPr>
              <a:t>The </a:t>
            </a:r>
            <a:r>
              <a:rPr sz="1600" spc="-15">
                <a:latin typeface="Century Gothic"/>
                <a:cs typeface="Century Gothic"/>
              </a:rPr>
              <a:t>Town </a:t>
            </a:r>
            <a:r>
              <a:rPr sz="1600" spc="-5">
                <a:latin typeface="Century Gothic"/>
                <a:cs typeface="Century Gothic"/>
              </a:rPr>
              <a:t>makes  </a:t>
            </a:r>
            <a:r>
              <a:rPr sz="1600" spc="-10">
                <a:latin typeface="Century Gothic"/>
                <a:cs typeface="Century Gothic"/>
              </a:rPr>
              <a:t>certain these </a:t>
            </a:r>
            <a:r>
              <a:rPr sz="1600" spc="-5">
                <a:latin typeface="Century Gothic"/>
                <a:cs typeface="Century Gothic"/>
              </a:rPr>
              <a:t>funds </a:t>
            </a:r>
            <a:r>
              <a:rPr sz="1600" spc="-10">
                <a:latin typeface="Century Gothic"/>
                <a:cs typeface="Century Gothic"/>
              </a:rPr>
              <a:t>are </a:t>
            </a:r>
            <a:r>
              <a:rPr sz="1600" spc="-5">
                <a:latin typeface="Century Gothic"/>
                <a:cs typeface="Century Gothic"/>
              </a:rPr>
              <a:t>kept </a:t>
            </a:r>
            <a:r>
              <a:rPr sz="1600" spc="-10">
                <a:latin typeface="Century Gothic"/>
                <a:cs typeface="Century Gothic"/>
              </a:rPr>
              <a:t>separate and </a:t>
            </a:r>
            <a:r>
              <a:rPr sz="1600">
                <a:latin typeface="Century Gothic"/>
                <a:cs typeface="Century Gothic"/>
              </a:rPr>
              <a:t>only </a:t>
            </a:r>
            <a:r>
              <a:rPr sz="1600" spc="-5">
                <a:latin typeface="Century Gothic"/>
                <a:cs typeface="Century Gothic"/>
              </a:rPr>
              <a:t>used for </a:t>
            </a:r>
            <a:r>
              <a:rPr sz="1600" spc="-10">
                <a:latin typeface="Century Gothic"/>
                <a:cs typeface="Century Gothic"/>
              </a:rPr>
              <a:t>the project</a:t>
            </a:r>
            <a:r>
              <a:rPr lang="en-US" sz="1600" spc="-10">
                <a:latin typeface="Century Gothic"/>
                <a:cs typeface="Century Gothic"/>
              </a:rPr>
              <a:t> for </a:t>
            </a:r>
            <a:r>
              <a:rPr sz="1600" spc="-10">
                <a:latin typeface="Century Gothic"/>
                <a:cs typeface="Century Gothic"/>
              </a:rPr>
              <a:t>which </a:t>
            </a:r>
            <a:r>
              <a:rPr sz="1600" spc="-5">
                <a:latin typeface="Century Gothic"/>
                <a:cs typeface="Century Gothic"/>
              </a:rPr>
              <a:t>it </a:t>
            </a:r>
            <a:r>
              <a:rPr lang="en-US" sz="1600" spc="-5">
                <a:latin typeface="Century Gothic"/>
                <a:cs typeface="Century Gothic"/>
              </a:rPr>
              <a:t>was</a:t>
            </a:r>
            <a:r>
              <a:rPr sz="1600" spc="-10">
                <a:latin typeface="Century Gothic"/>
                <a:cs typeface="Century Gothic"/>
              </a:rPr>
              <a:t> appropriated </a:t>
            </a:r>
            <a:r>
              <a:rPr sz="1600" spc="-5">
                <a:latin typeface="Century Gothic"/>
                <a:cs typeface="Century Gothic"/>
              </a:rPr>
              <a:t>by </a:t>
            </a:r>
            <a:r>
              <a:rPr sz="1600" spc="-15">
                <a:latin typeface="Century Gothic"/>
                <a:cs typeface="Century Gothic"/>
              </a:rPr>
              <a:t>Town</a:t>
            </a:r>
            <a:r>
              <a:rPr sz="1600" spc="80">
                <a:latin typeface="Century Gothic"/>
                <a:cs typeface="Century Gothic"/>
              </a:rPr>
              <a:t> </a:t>
            </a:r>
            <a:r>
              <a:rPr sz="1600" spc="-10">
                <a:latin typeface="Century Gothic"/>
                <a:cs typeface="Century Gothic"/>
              </a:rPr>
              <a:t>Meeting</a:t>
            </a:r>
            <a:endParaRPr sz="1600">
              <a:latin typeface="Century Gothic"/>
              <a:cs typeface="Century Gothic"/>
            </a:endParaRPr>
          </a:p>
          <a:p>
            <a:pPr marL="355600" marR="128905" indent="-343535">
              <a:lnSpc>
                <a:spcPct val="100000"/>
              </a:lnSpc>
              <a:spcBef>
                <a:spcPts val="390"/>
              </a:spcBef>
              <a:buFont typeface="Arial"/>
              <a:buChar char="•"/>
              <a:tabLst>
                <a:tab pos="355600" algn="l"/>
                <a:tab pos="356235" algn="l"/>
              </a:tabLst>
            </a:pPr>
            <a:r>
              <a:rPr sz="1600" spc="-10">
                <a:latin typeface="Century Gothic"/>
                <a:cs typeface="Century Gothic"/>
              </a:rPr>
              <a:t>The </a:t>
            </a:r>
            <a:r>
              <a:rPr sz="1600" spc="-5">
                <a:latin typeface="Century Gothic"/>
                <a:cs typeface="Century Gothic"/>
              </a:rPr>
              <a:t>Finance </a:t>
            </a:r>
            <a:r>
              <a:rPr sz="1600" spc="-15">
                <a:latin typeface="Century Gothic"/>
                <a:cs typeface="Century Gothic"/>
              </a:rPr>
              <a:t>Team with </a:t>
            </a:r>
            <a:r>
              <a:rPr sz="1600" spc="-10">
                <a:latin typeface="Century Gothic"/>
                <a:cs typeface="Century Gothic"/>
              </a:rPr>
              <a:t>guidance </a:t>
            </a:r>
            <a:r>
              <a:rPr sz="1600" spc="-5">
                <a:latin typeface="Century Gothic"/>
                <a:cs typeface="Century Gothic"/>
              </a:rPr>
              <a:t>from </a:t>
            </a:r>
            <a:r>
              <a:rPr sz="1600" spc="-10">
                <a:latin typeface="Century Gothic"/>
                <a:cs typeface="Century Gothic"/>
              </a:rPr>
              <a:t>the Board </a:t>
            </a:r>
            <a:r>
              <a:rPr sz="1600" spc="-5">
                <a:latin typeface="Century Gothic"/>
                <a:cs typeface="Century Gothic"/>
              </a:rPr>
              <a:t>has a policy </a:t>
            </a:r>
            <a:r>
              <a:rPr sz="1600" spc="-10">
                <a:latin typeface="Century Gothic"/>
                <a:cs typeface="Century Gothic"/>
              </a:rPr>
              <a:t>that does </a:t>
            </a:r>
            <a:r>
              <a:rPr sz="1600" spc="-5">
                <a:latin typeface="Century Gothic"/>
                <a:cs typeface="Century Gothic"/>
              </a:rPr>
              <a:t>not  </a:t>
            </a:r>
            <a:r>
              <a:rPr sz="1600">
                <a:latin typeface="Century Gothic"/>
                <a:cs typeface="Century Gothic"/>
              </a:rPr>
              <a:t>allow Inside </a:t>
            </a:r>
            <a:r>
              <a:rPr sz="1600" spc="-10">
                <a:latin typeface="Century Gothic"/>
                <a:cs typeface="Century Gothic"/>
              </a:rPr>
              <a:t>Debt Costs to exceed </a:t>
            </a:r>
            <a:r>
              <a:rPr sz="1600" spc="-5">
                <a:latin typeface="Century Gothic"/>
                <a:cs typeface="Century Gothic"/>
              </a:rPr>
              <a:t>5% of our operating </a:t>
            </a:r>
            <a:r>
              <a:rPr sz="1600" spc="-10">
                <a:latin typeface="Century Gothic"/>
                <a:cs typeface="Century Gothic"/>
              </a:rPr>
              <a:t>budget </a:t>
            </a:r>
            <a:r>
              <a:rPr sz="1600" spc="-5">
                <a:latin typeface="Century Gothic"/>
                <a:cs typeface="Century Gothic"/>
              </a:rPr>
              <a:t>in </a:t>
            </a:r>
            <a:r>
              <a:rPr sz="1600" spc="-10">
                <a:latin typeface="Century Gothic"/>
                <a:cs typeface="Century Gothic"/>
              </a:rPr>
              <a:t>total</a:t>
            </a:r>
            <a:r>
              <a:rPr lang="en-US" sz="1600" spc="-10">
                <a:latin typeface="Century Gothic"/>
                <a:cs typeface="Century Gothic"/>
              </a:rPr>
              <a:t>,</a:t>
            </a:r>
            <a:r>
              <a:rPr sz="1600" spc="-10">
                <a:latin typeface="Century Gothic"/>
                <a:cs typeface="Century Gothic"/>
              </a:rPr>
              <a:t> </a:t>
            </a:r>
            <a:r>
              <a:rPr lang="en-US" sz="1600" spc="-5">
                <a:latin typeface="Century Gothic"/>
                <a:cs typeface="Century Gothic"/>
              </a:rPr>
              <a:t>nor</a:t>
            </a:r>
            <a:r>
              <a:rPr sz="1600" spc="-5">
                <a:latin typeface="Century Gothic"/>
                <a:cs typeface="Century Gothic"/>
              </a:rPr>
              <a:t> Excluded </a:t>
            </a:r>
            <a:r>
              <a:rPr sz="1600" spc="-10">
                <a:latin typeface="Century Gothic"/>
                <a:cs typeface="Century Gothic"/>
              </a:rPr>
              <a:t>Debt </a:t>
            </a:r>
            <a:r>
              <a:rPr lang="en-US" sz="1600" spc="-5">
                <a:latin typeface="Century Gothic"/>
                <a:cs typeface="Century Gothic"/>
              </a:rPr>
              <a:t>to </a:t>
            </a:r>
            <a:r>
              <a:rPr sz="1600" spc="-5">
                <a:latin typeface="Century Gothic"/>
                <a:cs typeface="Century Gothic"/>
              </a:rPr>
              <a:t>exceed 10% of our operating </a:t>
            </a:r>
            <a:r>
              <a:rPr sz="1600" spc="-10">
                <a:latin typeface="Century Gothic"/>
                <a:cs typeface="Century Gothic"/>
              </a:rPr>
              <a:t>budget </a:t>
            </a:r>
            <a:r>
              <a:rPr sz="1600" spc="-5">
                <a:latin typeface="Century Gothic"/>
                <a:cs typeface="Century Gothic"/>
              </a:rPr>
              <a:t>in total. </a:t>
            </a:r>
            <a:r>
              <a:rPr lang="en-US" sz="1600" spc="-5">
                <a:latin typeface="Century Gothic"/>
                <a:cs typeface="Century Gothic"/>
              </a:rPr>
              <a:t> </a:t>
            </a:r>
            <a:r>
              <a:rPr sz="1600" spc="-30">
                <a:latin typeface="Century Gothic"/>
                <a:cs typeface="Century Gothic"/>
              </a:rPr>
              <a:t>We  </a:t>
            </a:r>
            <a:r>
              <a:rPr sz="1600">
                <a:latin typeface="Century Gothic"/>
                <a:cs typeface="Century Gothic"/>
              </a:rPr>
              <a:t>have </a:t>
            </a:r>
            <a:r>
              <a:rPr sz="1600" spc="-5">
                <a:latin typeface="Century Gothic"/>
                <a:cs typeface="Century Gothic"/>
              </a:rPr>
              <a:t>achieved </a:t>
            </a:r>
            <a:r>
              <a:rPr sz="1600" spc="-10">
                <a:latin typeface="Century Gothic"/>
                <a:cs typeface="Century Gothic"/>
              </a:rPr>
              <a:t>both </a:t>
            </a:r>
            <a:r>
              <a:rPr sz="1600" spc="-5">
                <a:latin typeface="Century Gothic"/>
                <a:cs typeface="Century Gothic"/>
              </a:rPr>
              <a:t>of </a:t>
            </a:r>
            <a:r>
              <a:rPr sz="1600" spc="-10">
                <a:latin typeface="Century Gothic"/>
                <a:cs typeface="Century Gothic"/>
              </a:rPr>
              <a:t>those </a:t>
            </a:r>
            <a:r>
              <a:rPr sz="1600" spc="-5">
                <a:latin typeface="Century Gothic"/>
                <a:cs typeface="Century Gothic"/>
              </a:rPr>
              <a:t>goals</a:t>
            </a:r>
            <a:endParaRPr sz="1600">
              <a:latin typeface="Century Gothic"/>
              <a:cs typeface="Century Gothic"/>
            </a:endParaRPr>
          </a:p>
          <a:p>
            <a:pPr marL="355600" marR="490855" indent="-343535">
              <a:lnSpc>
                <a:spcPct val="100000"/>
              </a:lnSpc>
              <a:spcBef>
                <a:spcPts val="385"/>
              </a:spcBef>
              <a:buFont typeface="Arial"/>
              <a:buChar char="•"/>
              <a:tabLst>
                <a:tab pos="355600" algn="l"/>
                <a:tab pos="356235" algn="l"/>
              </a:tabLst>
            </a:pPr>
            <a:r>
              <a:rPr sz="1600" spc="5">
                <a:latin typeface="Century Gothic"/>
                <a:cs typeface="Century Gothic"/>
              </a:rPr>
              <a:t>In </a:t>
            </a:r>
            <a:r>
              <a:rPr sz="1600" spc="-10">
                <a:latin typeface="Century Gothic"/>
                <a:cs typeface="Century Gothic"/>
              </a:rPr>
              <a:t>total Debt </a:t>
            </a:r>
            <a:r>
              <a:rPr sz="1600" spc="-5">
                <a:latin typeface="Century Gothic"/>
                <a:cs typeface="Century Gothic"/>
              </a:rPr>
              <a:t>Service has </a:t>
            </a:r>
            <a:r>
              <a:rPr sz="1600" spc="-10">
                <a:latin typeface="Century Gothic"/>
                <a:cs typeface="Century Gothic"/>
              </a:rPr>
              <a:t>been reduced </a:t>
            </a:r>
            <a:r>
              <a:rPr sz="1600" spc="-5">
                <a:latin typeface="Century Gothic"/>
                <a:cs typeface="Century Gothic"/>
              </a:rPr>
              <a:t>by $</a:t>
            </a:r>
            <a:r>
              <a:rPr lang="en-US" sz="1600" spc="-5">
                <a:latin typeface="Century Gothic"/>
                <a:cs typeface="Century Gothic"/>
              </a:rPr>
              <a:t>113,353.36 due to interest reduction because debt is being paid down</a:t>
            </a:r>
            <a:r>
              <a:rPr sz="1600" spc="-5">
                <a:latin typeface="Century Gothic"/>
                <a:cs typeface="Century Gothic"/>
              </a:rPr>
              <a:t> </a:t>
            </a:r>
            <a:r>
              <a:rPr sz="1600">
                <a:latin typeface="Century Gothic"/>
                <a:cs typeface="Century Gothic"/>
              </a:rPr>
              <a:t>all </a:t>
            </a:r>
            <a:r>
              <a:rPr sz="1600" spc="-10">
                <a:latin typeface="Century Gothic"/>
                <a:cs typeface="Century Gothic"/>
              </a:rPr>
              <a:t>while bonding </a:t>
            </a:r>
            <a:r>
              <a:rPr sz="1600" spc="-5">
                <a:latin typeface="Century Gothic"/>
                <a:cs typeface="Century Gothic"/>
              </a:rPr>
              <a:t>our capital </a:t>
            </a:r>
            <a:r>
              <a:rPr sz="1600" spc="-10">
                <a:latin typeface="Century Gothic"/>
                <a:cs typeface="Century Gothic"/>
              </a:rPr>
              <a:t>projects </a:t>
            </a:r>
            <a:r>
              <a:rPr sz="1600" spc="-15">
                <a:latin typeface="Century Gothic"/>
                <a:cs typeface="Century Gothic"/>
              </a:rPr>
              <a:t>(Debt </a:t>
            </a:r>
            <a:r>
              <a:rPr sz="1600" spc="-5">
                <a:latin typeface="Century Gothic"/>
                <a:cs typeface="Century Gothic"/>
              </a:rPr>
              <a:t>Exclusion passed </a:t>
            </a:r>
            <a:r>
              <a:rPr lang="en-US" sz="1600" spc="-5">
                <a:latin typeface="Century Gothic"/>
                <a:cs typeface="Century Gothic"/>
              </a:rPr>
              <a:t>on </a:t>
            </a:r>
            <a:r>
              <a:rPr sz="1600" spc="-5">
                <a:latin typeface="Century Gothic"/>
                <a:cs typeface="Century Gothic"/>
              </a:rPr>
              <a:t>11-19-20 for </a:t>
            </a:r>
            <a:r>
              <a:rPr sz="1600">
                <a:latin typeface="Century Gothic"/>
                <a:cs typeface="Century Gothic"/>
              </a:rPr>
              <a:t>Police </a:t>
            </a:r>
            <a:r>
              <a:rPr sz="1600" spc="-10">
                <a:latin typeface="Century Gothic"/>
                <a:cs typeface="Century Gothic"/>
              </a:rPr>
              <a:t>Station, DPW  </a:t>
            </a:r>
            <a:r>
              <a:rPr sz="1600" spc="-5">
                <a:latin typeface="Century Gothic"/>
                <a:cs typeface="Century Gothic"/>
              </a:rPr>
              <a:t>Facility, Senior </a:t>
            </a:r>
            <a:r>
              <a:rPr sz="1600" spc="-10">
                <a:latin typeface="Century Gothic"/>
                <a:cs typeface="Century Gothic"/>
              </a:rPr>
              <a:t>Center addition, and</a:t>
            </a:r>
            <a:r>
              <a:rPr sz="1600" spc="85">
                <a:latin typeface="Century Gothic"/>
                <a:cs typeface="Century Gothic"/>
              </a:rPr>
              <a:t> </a:t>
            </a:r>
            <a:r>
              <a:rPr lang="en-US" sz="1600" spc="85">
                <a:latin typeface="Century Gothic"/>
                <a:cs typeface="Century Gothic"/>
              </a:rPr>
              <a:t>s</a:t>
            </a:r>
            <a:r>
              <a:rPr sz="1600" spc="-10">
                <a:latin typeface="Century Gothic"/>
                <a:cs typeface="Century Gothic"/>
              </a:rPr>
              <a:t>eawalls)</a:t>
            </a:r>
            <a:endParaRPr sz="1600">
              <a:latin typeface="Century Gothic"/>
              <a:cs typeface="Century Gothic"/>
            </a:endParaRPr>
          </a:p>
          <a:p>
            <a:pPr marL="355600" marR="5080" indent="-343535">
              <a:lnSpc>
                <a:spcPct val="100000"/>
              </a:lnSpc>
              <a:spcBef>
                <a:spcPts val="385"/>
              </a:spcBef>
              <a:buFont typeface="Arial"/>
              <a:buChar char="•"/>
              <a:tabLst>
                <a:tab pos="355600" algn="l"/>
                <a:tab pos="356235" algn="l"/>
              </a:tabLst>
            </a:pPr>
            <a:r>
              <a:rPr lang="en-US" sz="1600" spc="-10">
                <a:latin typeface="Century Gothic"/>
                <a:cs typeface="Century Gothic"/>
              </a:rPr>
              <a:t>Because of our conservative plan of debt management and uniform annual payments, we have minimized our tax impact and will see the benefits of our conservative plan now and in the future.</a:t>
            </a:r>
            <a:endParaRPr sz="1600">
              <a:latin typeface="Century Gothic"/>
              <a:cs typeface="Century Gothic"/>
            </a:endParaRPr>
          </a:p>
        </p:txBody>
      </p:sp>
      <p:pic>
        <p:nvPicPr>
          <p:cNvPr id="13" name="Picture 12" descr="A table with numbers and text">
            <a:extLst>
              <a:ext uri="{FF2B5EF4-FFF2-40B4-BE49-F238E27FC236}">
                <a16:creationId xmlns:a16="http://schemas.microsoft.com/office/drawing/2014/main" id="{7DB6D3F6-14C9-F73C-340D-955A6CB6DF21}"/>
              </a:ext>
            </a:extLst>
          </p:cNvPr>
          <p:cNvPicPr>
            <a:picLocks noChangeAspect="1"/>
          </p:cNvPicPr>
          <p:nvPr/>
        </p:nvPicPr>
        <p:blipFill rotWithShape="1">
          <a:blip r:embed="rId2"/>
          <a:srcRect l="2996" r="826" b="5957"/>
          <a:stretch/>
        </p:blipFill>
        <p:spPr>
          <a:xfrm>
            <a:off x="1284694" y="5172428"/>
            <a:ext cx="6546284" cy="1548083"/>
          </a:xfrm>
          <a:prstGeom prst="rect">
            <a:avLst/>
          </a:prstGeom>
        </p:spPr>
      </p:pic>
      <p:sp>
        <p:nvSpPr>
          <p:cNvPr id="5" name="Slide Number Placeholder 4">
            <a:extLst>
              <a:ext uri="{FF2B5EF4-FFF2-40B4-BE49-F238E27FC236}">
                <a16:creationId xmlns:a16="http://schemas.microsoft.com/office/drawing/2014/main" id="{AC5CF389-F1B9-ED8E-E2D3-9223721D76FC}"/>
              </a:ext>
            </a:extLst>
          </p:cNvPr>
          <p:cNvSpPr>
            <a:spLocks noGrp="1"/>
          </p:cNvSpPr>
          <p:nvPr>
            <p:ph type="sldNum" sz="quarter" idx="7"/>
          </p:nvPr>
        </p:nvSpPr>
        <p:spPr/>
        <p:txBody>
          <a:bodyPr/>
          <a:lstStyle/>
          <a:p>
            <a:fld id="{81D60167-4931-47E6-BA6A-407CBD079E47}" type="slidenum">
              <a:rPr lang="en-US" dirty="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64260" y="5789022"/>
            <a:ext cx="7396480" cy="589905"/>
          </a:xfrm>
          <a:prstGeom prst="rect">
            <a:avLst/>
          </a:prstGeom>
        </p:spPr>
        <p:txBody>
          <a:bodyPr vert="horz" wrap="square" lIns="0" tIns="0" rIns="0" bIns="0" rtlCol="0" anchor="t">
            <a:spAutoFit/>
          </a:bodyPr>
          <a:lstStyle/>
          <a:p>
            <a:pPr marL="12700">
              <a:lnSpc>
                <a:spcPts val="2315"/>
              </a:lnSpc>
            </a:pPr>
            <a:r>
              <a:rPr sz="2000" b="1" spc="-30">
                <a:latin typeface="Arial"/>
                <a:cs typeface="Arial"/>
              </a:rPr>
              <a:t>Total </a:t>
            </a:r>
            <a:r>
              <a:rPr sz="2000" b="1">
                <a:latin typeface="Arial"/>
                <a:cs typeface="Arial"/>
              </a:rPr>
              <a:t>Inside Debt </a:t>
            </a:r>
            <a:r>
              <a:rPr sz="2000" b="1" spc="-20">
                <a:latin typeface="Arial"/>
                <a:cs typeface="Arial"/>
              </a:rPr>
              <a:t>$3</a:t>
            </a:r>
            <a:r>
              <a:rPr lang="en-US" sz="2000" b="1" spc="-20">
                <a:latin typeface="Arial"/>
                <a:cs typeface="Arial"/>
              </a:rPr>
              <a:t>,079,828 </a:t>
            </a:r>
          </a:p>
          <a:p>
            <a:pPr marL="12700">
              <a:lnSpc>
                <a:spcPts val="2315"/>
              </a:lnSpc>
            </a:pPr>
            <a:r>
              <a:rPr sz="2000" b="1" spc="-20">
                <a:latin typeface="Arial"/>
                <a:cs typeface="Arial"/>
              </a:rPr>
              <a:t>Total </a:t>
            </a:r>
            <a:r>
              <a:rPr sz="2000" b="1">
                <a:latin typeface="Arial"/>
                <a:cs typeface="Arial"/>
              </a:rPr>
              <a:t>Excluded </a:t>
            </a:r>
            <a:r>
              <a:rPr sz="2000" b="1" spc="-5">
                <a:latin typeface="Arial"/>
                <a:cs typeface="Arial"/>
              </a:rPr>
              <a:t>Debt</a:t>
            </a:r>
            <a:r>
              <a:rPr sz="2000" b="1" spc="-100">
                <a:latin typeface="Arial"/>
                <a:cs typeface="Arial"/>
              </a:rPr>
              <a:t> </a:t>
            </a:r>
            <a:r>
              <a:rPr sz="2000" b="1" spc="-5">
                <a:latin typeface="Arial"/>
                <a:cs typeface="Arial"/>
              </a:rPr>
              <a:t>$</a:t>
            </a:r>
            <a:r>
              <a:rPr lang="en-US" sz="2000" b="1" spc="-5">
                <a:latin typeface="Arial"/>
                <a:cs typeface="Arial"/>
              </a:rPr>
              <a:t>5,896,919</a:t>
            </a:r>
            <a:endParaRPr sz="2000">
              <a:latin typeface="Arial"/>
              <a:cs typeface="Arial"/>
            </a:endParaRPr>
          </a:p>
        </p:txBody>
      </p:sp>
      <p:sp>
        <p:nvSpPr>
          <p:cNvPr id="7" name="Title 6"/>
          <p:cNvSpPr>
            <a:spLocks noGrp="1"/>
          </p:cNvSpPr>
          <p:nvPr>
            <p:ph type="title"/>
          </p:nvPr>
        </p:nvSpPr>
        <p:spPr>
          <a:xfrm>
            <a:off x="1828800" y="457200"/>
            <a:ext cx="5867400" cy="553998"/>
          </a:xfrm>
        </p:spPr>
        <p:txBody>
          <a:bodyPr wrap="square" lIns="0" tIns="0" rIns="0" bIns="0" anchor="t">
            <a:spAutoFit/>
          </a:bodyPr>
          <a:lstStyle/>
          <a:p>
            <a:pPr algn="ctr"/>
            <a:r>
              <a:rPr lang="en-US" sz="3600" b="1"/>
              <a:t>DEBT FY 2025 $8,976,748</a:t>
            </a:r>
            <a:endParaRPr lang="en-US"/>
          </a:p>
        </p:txBody>
      </p:sp>
      <p:pic>
        <p:nvPicPr>
          <p:cNvPr id="2" name="Picture 1">
            <a:extLst>
              <a:ext uri="{FF2B5EF4-FFF2-40B4-BE49-F238E27FC236}">
                <a16:creationId xmlns:a16="http://schemas.microsoft.com/office/drawing/2014/main" id="{47BAE723-7665-367C-4E28-D09490C65887}"/>
              </a:ext>
            </a:extLst>
          </p:cNvPr>
          <p:cNvPicPr>
            <a:picLocks noChangeAspect="1"/>
          </p:cNvPicPr>
          <p:nvPr/>
        </p:nvPicPr>
        <p:blipFill>
          <a:blip r:embed="rId2"/>
          <a:stretch>
            <a:fillRect/>
          </a:stretch>
        </p:blipFill>
        <p:spPr>
          <a:xfrm>
            <a:off x="1366520" y="1066800"/>
            <a:ext cx="7396480" cy="4419599"/>
          </a:xfrm>
          <a:prstGeom prst="rect">
            <a:avLst/>
          </a:prstGeom>
        </p:spPr>
      </p:pic>
      <p:sp>
        <p:nvSpPr>
          <p:cNvPr id="4" name="Slide Number Placeholder 3">
            <a:extLst>
              <a:ext uri="{FF2B5EF4-FFF2-40B4-BE49-F238E27FC236}">
                <a16:creationId xmlns:a16="http://schemas.microsoft.com/office/drawing/2014/main" id="{23D349EA-D77B-B095-5963-BC76AFA4CA67}"/>
              </a:ext>
            </a:extLst>
          </p:cNvPr>
          <p:cNvSpPr>
            <a:spLocks noGrp="1"/>
          </p:cNvSpPr>
          <p:nvPr>
            <p:ph type="sldNum" sz="quarter" idx="7"/>
          </p:nvPr>
        </p:nvSpPr>
        <p:spPr/>
        <p:txBody>
          <a:bodyPr/>
          <a:lstStyle/>
          <a:p>
            <a:fld id="{81D60167-4931-47E6-BA6A-407CBD079E47}" type="slidenum">
              <a:rPr lang="en-US" dirty="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5DD54A50F7D64FA7EADE6FC8A5C61C" ma:contentTypeVersion="8" ma:contentTypeDescription="Create a new document." ma:contentTypeScope="" ma:versionID="2ad61f9dee66934618e793016fda3d0f">
  <xsd:schema xmlns:xsd="http://www.w3.org/2001/XMLSchema" xmlns:xs="http://www.w3.org/2001/XMLSchema" xmlns:p="http://schemas.microsoft.com/office/2006/metadata/properties" xmlns:ns3="a45509c7-baba-40c9-9e38-3aff9c1bb3bc" xmlns:ns4="5f8f8f37-feb2-4d27-93a3-e62f4330beea" targetNamespace="http://schemas.microsoft.com/office/2006/metadata/properties" ma:root="true" ma:fieldsID="7f93c3d3cb20519122b8f03d81b07611" ns3:_="" ns4:_="">
    <xsd:import namespace="a45509c7-baba-40c9-9e38-3aff9c1bb3bc"/>
    <xsd:import namespace="5f8f8f37-feb2-4d27-93a3-e62f4330bee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509c7-baba-40c9-9e38-3aff9c1bb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f8f37-feb2-4d27-93a3-e62f4330be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45509c7-baba-40c9-9e38-3aff9c1bb3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D642F5-74E9-41D5-B19F-C11B28F08A0C}">
  <ds:schemaRefs>
    <ds:schemaRef ds:uri="5f8f8f37-feb2-4d27-93a3-e62f4330beea"/>
    <ds:schemaRef ds:uri="a45509c7-baba-40c9-9e38-3aff9c1bb3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5A7C1D-59B7-4A45-91A5-168D74080FC6}">
  <ds:schemaRefs>
    <ds:schemaRef ds:uri="5f8f8f37-feb2-4d27-93a3-e62f4330beea"/>
    <ds:schemaRef ds:uri="a45509c7-baba-40c9-9e38-3aff9c1bb3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E8D4A02-242A-4D68-94E9-4A892CB3B5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2262</Words>
  <Application>Microsoft Office PowerPoint</Application>
  <PresentationFormat>On-screen Show (4:3)</PresentationFormat>
  <Paragraphs>195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Palatino Linotype</vt:lpstr>
      <vt:lpstr>Times New Roman</vt:lpstr>
      <vt:lpstr>Office Theme</vt:lpstr>
      <vt:lpstr>Fiscal Year 2025 Operational Budget  Michael A. Maresco  Town Administrator</vt:lpstr>
      <vt:lpstr>BUDGETARY ACHIEVEMENTS OVERVIEW</vt:lpstr>
      <vt:lpstr>REVENUES EXPLANATION</vt:lpstr>
      <vt:lpstr>REVENUES</vt:lpstr>
      <vt:lpstr>EXPENSE EXPLANATION</vt:lpstr>
      <vt:lpstr>EXPENSES</vt:lpstr>
      <vt:lpstr>FIXED COSTS SUMMARY FY 2025</vt:lpstr>
      <vt:lpstr>DEBT MANAGEMENT</vt:lpstr>
      <vt:lpstr>DEBT FY 2025 $8,976,748</vt:lpstr>
      <vt:lpstr>FY 2025 General Government</vt:lpstr>
      <vt:lpstr>FY 2025 Public Safety</vt:lpstr>
      <vt:lpstr>FY 2025 Education</vt:lpstr>
      <vt:lpstr>FY 2025 Public Works</vt:lpstr>
      <vt:lpstr>HEALTH AND HUMAN SERVICES FY 2025</vt:lpstr>
      <vt:lpstr>CULTURAL SERVICES FY25</vt:lpstr>
      <vt:lpstr>UTILITIES</vt:lpstr>
      <vt:lpstr>REVENUE</vt:lpstr>
      <vt:lpstr>EXPENSE</vt:lpstr>
      <vt:lpstr>CLOSING SUMMARY</vt:lpstr>
      <vt:lpstr>CLOSING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2011  Budget Overview</dc:title>
  <dc:creator>nholt</dc:creator>
  <cp:lastModifiedBy>Burke, Kate</cp:lastModifiedBy>
  <cp:revision>284</cp:revision>
  <cp:lastPrinted>2022-12-15T18:55:46Z</cp:lastPrinted>
  <dcterms:created xsi:type="dcterms:W3CDTF">2021-01-14T17:26:51Z</dcterms:created>
  <dcterms:modified xsi:type="dcterms:W3CDTF">2024-04-19T15:07:07Z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2021-01-14T00:00:00Z</vt:filetime>
  </property>
  <property fmtid="{D5CDD505-2E9C-101B-9397-08002B2CF9AE}" pid="3" name="Creator">
    <vt:lpwstr>Microsoft® PowerPoint® 2013</vt:lpwstr>
  </property>
  <property fmtid="{D5CDD505-2E9C-101B-9397-08002B2CF9AE}" pid="4" name="LastSaved">
    <vt:filetime>2021-01-14T00:00:00Z</vt:filetime>
  </property>
  <property fmtid="{D5CDD505-2E9C-101B-9397-08002B2CF9AE}" pid="5" name="ContentTypeId">
    <vt:lpwstr>0x010100A25DD54A50F7D64FA7EADE6FC8A5C61C</vt:lpwstr>
  </property>
</Properties>
</file>